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69" r:id="rId16"/>
    <p:sldId id="271" r:id="rId17"/>
    <p:sldId id="272" r:id="rId18"/>
    <p:sldId id="273" r:id="rId19"/>
    <p:sldId id="274" r:id="rId20"/>
    <p:sldId id="275" r:id="rId21"/>
    <p:sldId id="277" r:id="rId22"/>
    <p:sldId id="278" r:id="rId23"/>
    <p:sldId id="279" r:id="rId24"/>
    <p:sldId id="270" r:id="rId25"/>
    <p:sldId id="280" r:id="rId26"/>
    <p:sldId id="281" r:id="rId27"/>
    <p:sldId id="282" r:id="rId28"/>
    <p:sldId id="283" r:id="rId29"/>
    <p:sldId id="284" r:id="rId30"/>
    <p:sldId id="295" r:id="rId31"/>
    <p:sldId id="296" r:id="rId32"/>
    <p:sldId id="286" r:id="rId33"/>
    <p:sldId id="287" r:id="rId34"/>
    <p:sldId id="288" r:id="rId35"/>
    <p:sldId id="290" r:id="rId36"/>
    <p:sldId id="289" r:id="rId37"/>
    <p:sldId id="291" r:id="rId38"/>
    <p:sldId id="292" r:id="rId39"/>
    <p:sldId id="293" r:id="rId40"/>
    <p:sldId id="294" r:id="rId41"/>
    <p:sldId id="28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10/31/2018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google.com/document/d/1uj-3c5yaplzkp4UN3wsBMGAAB9z4UlWRgLQtiNURdAY/edit?ts=5bd8b5c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C2CC-3C56-442D-A9DA-1BE42A1D1380}"/>
              </a:ext>
            </a:extLst>
          </p:cNvPr>
          <p:cNvSpPr>
            <a:spLocks noGrp="1"/>
          </p:cNvSpPr>
          <p:nvPr>
            <p:ph type="ctrTitle"/>
          </p:nvPr>
        </p:nvSpPr>
        <p:spPr>
          <a:xfrm>
            <a:off x="1958899" y="1166219"/>
            <a:ext cx="8915399" cy="2262781"/>
          </a:xfrm>
        </p:spPr>
        <p:txBody>
          <a:bodyPr>
            <a:normAutofit fontScale="90000"/>
          </a:bodyPr>
          <a:lstStyle/>
          <a:p>
            <a:pPr algn="ctr"/>
            <a:r>
              <a:rPr lang="en-IN" dirty="0"/>
              <a:t>   </a:t>
            </a:r>
            <a:r>
              <a:rPr lang="en-IN" dirty="0">
                <a:latin typeface="Arial Black" panose="020B0A04020102020204" pitchFamily="34" charset="0"/>
              </a:rPr>
              <a:t>Database Management System </a:t>
            </a:r>
            <a:br>
              <a:rPr lang="en-IN" dirty="0">
                <a:latin typeface="Arial Black" panose="020B0A04020102020204" pitchFamily="34" charset="0"/>
              </a:rPr>
            </a:br>
            <a:r>
              <a:rPr lang="en-IN" dirty="0">
                <a:latin typeface="Arial Black" panose="020B0A04020102020204" pitchFamily="34" charset="0"/>
              </a:rPr>
              <a:t> </a:t>
            </a:r>
            <a:br>
              <a:rPr lang="en-IN" dirty="0">
                <a:latin typeface="Arial Black" panose="020B0A04020102020204" pitchFamily="34" charset="0"/>
              </a:rPr>
            </a:br>
            <a:r>
              <a:rPr lang="en-IN" sz="6000" b="1" dirty="0">
                <a:solidFill>
                  <a:srgbClr val="FFC000"/>
                </a:solidFill>
                <a:latin typeface="Castellar" panose="020A0402060406010301" pitchFamily="18" charset="0"/>
              </a:rPr>
              <a:t>SAKSHAM</a:t>
            </a:r>
          </a:p>
        </p:txBody>
      </p:sp>
      <p:sp>
        <p:nvSpPr>
          <p:cNvPr id="3" name="Subtitle 2">
            <a:extLst>
              <a:ext uri="{FF2B5EF4-FFF2-40B4-BE49-F238E27FC236}">
                <a16:creationId xmlns:a16="http://schemas.microsoft.com/office/drawing/2014/main" id="{54B2A8C9-A32F-4EA9-998A-19CE1798D21D}"/>
              </a:ext>
            </a:extLst>
          </p:cNvPr>
          <p:cNvSpPr>
            <a:spLocks noGrp="1"/>
          </p:cNvSpPr>
          <p:nvPr>
            <p:ph type="subTitle" idx="1"/>
          </p:nvPr>
        </p:nvSpPr>
        <p:spPr>
          <a:xfrm>
            <a:off x="1189609" y="5185751"/>
            <a:ext cx="10892900" cy="1845363"/>
          </a:xfrm>
        </p:spPr>
        <p:txBody>
          <a:bodyPr>
            <a:normAutofit fontScale="92500" lnSpcReduction="10000"/>
          </a:bodyPr>
          <a:lstStyle/>
          <a:p>
            <a:r>
              <a:rPr lang="en-IN" dirty="0"/>
              <a:t>Submitted to :                                                                      Submitted By :</a:t>
            </a:r>
          </a:p>
          <a:p>
            <a:r>
              <a:rPr lang="en-IN" dirty="0"/>
              <a:t>  Dr. Namita Mittal                                                                   Khushboo Choudhary(2016ucp1469)</a:t>
            </a:r>
          </a:p>
          <a:p>
            <a:r>
              <a:rPr lang="en-IN" dirty="0"/>
              <a:t>                                                                                                  Sakshi Maheshwari(2016ucp1617)</a:t>
            </a:r>
          </a:p>
          <a:p>
            <a:r>
              <a:rPr lang="en-IN" dirty="0"/>
              <a:t>                                                                                                  Twinkal Parmar(2016ucp1700) </a:t>
            </a:r>
          </a:p>
          <a:p>
            <a:r>
              <a:rPr lang="en-IN" dirty="0"/>
              <a:t> </a:t>
            </a:r>
          </a:p>
        </p:txBody>
      </p:sp>
      <p:pic>
        <p:nvPicPr>
          <p:cNvPr id="7" name="Picture 6">
            <a:extLst>
              <a:ext uri="{FF2B5EF4-FFF2-40B4-BE49-F238E27FC236}">
                <a16:creationId xmlns:a16="http://schemas.microsoft.com/office/drawing/2014/main" id="{65E6FBDD-BED6-4AD6-84FA-F590CAB2DDD9}"/>
              </a:ext>
            </a:extLst>
          </p:cNvPr>
          <p:cNvPicPr>
            <a:picLocks noChangeAspect="1"/>
          </p:cNvPicPr>
          <p:nvPr/>
        </p:nvPicPr>
        <p:blipFill>
          <a:blip r:embed="rId2"/>
          <a:stretch>
            <a:fillRect/>
          </a:stretch>
        </p:blipFill>
        <p:spPr>
          <a:xfrm>
            <a:off x="242585" y="945383"/>
            <a:ext cx="1852546" cy="1860966"/>
          </a:xfrm>
          <a:prstGeom prst="rect">
            <a:avLst/>
          </a:prstGeom>
        </p:spPr>
      </p:pic>
    </p:spTree>
    <p:extLst>
      <p:ext uri="{BB962C8B-B14F-4D97-AF65-F5344CB8AC3E}">
        <p14:creationId xmlns:p14="http://schemas.microsoft.com/office/powerpoint/2010/main" val="384247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5918-DC43-44E5-B204-914B86261036}"/>
              </a:ext>
            </a:extLst>
          </p:cNvPr>
          <p:cNvSpPr>
            <a:spLocks noGrp="1"/>
          </p:cNvSpPr>
          <p:nvPr>
            <p:ph type="title"/>
          </p:nvPr>
        </p:nvSpPr>
        <p:spPr>
          <a:xfrm>
            <a:off x="1640156" y="526455"/>
            <a:ext cx="8911687" cy="1280890"/>
          </a:xfrm>
        </p:spPr>
        <p:txBody>
          <a:bodyPr>
            <a:normAutofit/>
          </a:bodyPr>
          <a:lstStyle/>
          <a:p>
            <a:r>
              <a:rPr lang="en-IN" sz="4800" dirty="0">
                <a:latin typeface="Arial Rounded MT Bold" panose="020F0704030504030204" pitchFamily="34" charset="0"/>
              </a:rPr>
              <a:t>How to change password</a:t>
            </a:r>
          </a:p>
        </p:txBody>
      </p:sp>
      <p:pic>
        <p:nvPicPr>
          <p:cNvPr id="5" name="Content Placeholder 4">
            <a:extLst>
              <a:ext uri="{FF2B5EF4-FFF2-40B4-BE49-F238E27FC236}">
                <a16:creationId xmlns:a16="http://schemas.microsoft.com/office/drawing/2014/main" id="{7DBC7145-AF6D-4286-B1CF-FF87A3D10ED9}"/>
              </a:ext>
            </a:extLst>
          </p:cNvPr>
          <p:cNvPicPr>
            <a:picLocks noGrp="1" noChangeAspect="1"/>
          </p:cNvPicPr>
          <p:nvPr>
            <p:ph idx="1"/>
          </p:nvPr>
        </p:nvPicPr>
        <p:blipFill>
          <a:blip r:embed="rId2"/>
          <a:stretch>
            <a:fillRect/>
          </a:stretch>
        </p:blipFill>
        <p:spPr>
          <a:xfrm>
            <a:off x="1322773" y="1651247"/>
            <a:ext cx="10484528" cy="4891595"/>
          </a:xfrm>
        </p:spPr>
      </p:pic>
    </p:spTree>
    <p:extLst>
      <p:ext uri="{BB962C8B-B14F-4D97-AF65-F5344CB8AC3E}">
        <p14:creationId xmlns:p14="http://schemas.microsoft.com/office/powerpoint/2010/main" val="305667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0B5E-EAB6-454A-B75C-C80970D51C0B}"/>
              </a:ext>
            </a:extLst>
          </p:cNvPr>
          <p:cNvSpPr>
            <a:spLocks noGrp="1"/>
          </p:cNvSpPr>
          <p:nvPr>
            <p:ph type="title"/>
          </p:nvPr>
        </p:nvSpPr>
        <p:spPr>
          <a:xfrm>
            <a:off x="1640156" y="526456"/>
            <a:ext cx="8911687" cy="1280890"/>
          </a:xfrm>
        </p:spPr>
        <p:txBody>
          <a:bodyPr>
            <a:normAutofit/>
          </a:bodyPr>
          <a:lstStyle/>
          <a:p>
            <a:r>
              <a:rPr lang="en-IN" sz="4800" dirty="0">
                <a:latin typeface="Arial Rounded MT Bold" panose="020F0704030504030204" pitchFamily="34" charset="0"/>
              </a:rPr>
              <a:t>Dynamic Dashboard</a:t>
            </a:r>
          </a:p>
        </p:txBody>
      </p:sp>
      <p:pic>
        <p:nvPicPr>
          <p:cNvPr id="5" name="Content Placeholder 4">
            <a:extLst>
              <a:ext uri="{FF2B5EF4-FFF2-40B4-BE49-F238E27FC236}">
                <a16:creationId xmlns:a16="http://schemas.microsoft.com/office/drawing/2014/main" id="{FBB5B334-440D-44D3-9316-EA94396933A8}"/>
              </a:ext>
            </a:extLst>
          </p:cNvPr>
          <p:cNvPicPr>
            <a:picLocks noGrp="1" noChangeAspect="1"/>
          </p:cNvPicPr>
          <p:nvPr>
            <p:ph idx="1"/>
          </p:nvPr>
        </p:nvPicPr>
        <p:blipFill>
          <a:blip r:embed="rId2"/>
          <a:stretch>
            <a:fillRect/>
          </a:stretch>
        </p:blipFill>
        <p:spPr>
          <a:xfrm>
            <a:off x="1189607" y="1642369"/>
            <a:ext cx="10626571" cy="4962617"/>
          </a:xfrm>
        </p:spPr>
      </p:pic>
    </p:spTree>
    <p:extLst>
      <p:ext uri="{BB962C8B-B14F-4D97-AF65-F5344CB8AC3E}">
        <p14:creationId xmlns:p14="http://schemas.microsoft.com/office/powerpoint/2010/main" val="49609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E6A3-3923-4144-A139-D63AEB8B8855}"/>
              </a:ext>
            </a:extLst>
          </p:cNvPr>
          <p:cNvSpPr>
            <a:spLocks noGrp="1"/>
          </p:cNvSpPr>
          <p:nvPr>
            <p:ph type="title"/>
          </p:nvPr>
        </p:nvSpPr>
        <p:spPr>
          <a:xfrm>
            <a:off x="1640156" y="535333"/>
            <a:ext cx="8911687" cy="1280890"/>
          </a:xfrm>
        </p:spPr>
        <p:txBody>
          <a:bodyPr>
            <a:normAutofit/>
          </a:bodyPr>
          <a:lstStyle/>
          <a:p>
            <a:r>
              <a:rPr lang="en-IN" sz="4800" dirty="0">
                <a:latin typeface="Arial Rounded MT Bold" panose="020F0704030504030204" pitchFamily="34" charset="0"/>
              </a:rPr>
              <a:t> Reviews..</a:t>
            </a:r>
          </a:p>
        </p:txBody>
      </p:sp>
      <p:pic>
        <p:nvPicPr>
          <p:cNvPr id="5" name="Content Placeholder 4">
            <a:extLst>
              <a:ext uri="{FF2B5EF4-FFF2-40B4-BE49-F238E27FC236}">
                <a16:creationId xmlns:a16="http://schemas.microsoft.com/office/drawing/2014/main" id="{C9149A3F-DCF9-425F-8A47-1835C1C7D621}"/>
              </a:ext>
            </a:extLst>
          </p:cNvPr>
          <p:cNvPicPr>
            <a:picLocks noGrp="1" noChangeAspect="1"/>
          </p:cNvPicPr>
          <p:nvPr>
            <p:ph idx="1"/>
          </p:nvPr>
        </p:nvPicPr>
        <p:blipFill>
          <a:blip r:embed="rId2"/>
          <a:stretch>
            <a:fillRect/>
          </a:stretch>
        </p:blipFill>
        <p:spPr>
          <a:xfrm>
            <a:off x="1553593" y="1816223"/>
            <a:ext cx="9880846" cy="4886417"/>
          </a:xfrm>
        </p:spPr>
      </p:pic>
    </p:spTree>
    <p:extLst>
      <p:ext uri="{BB962C8B-B14F-4D97-AF65-F5344CB8AC3E}">
        <p14:creationId xmlns:p14="http://schemas.microsoft.com/office/powerpoint/2010/main" val="251020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F8C-6B4F-45C4-95CA-22716307810F}"/>
              </a:ext>
            </a:extLst>
          </p:cNvPr>
          <p:cNvSpPr>
            <a:spLocks noGrp="1"/>
          </p:cNvSpPr>
          <p:nvPr>
            <p:ph type="title"/>
          </p:nvPr>
        </p:nvSpPr>
        <p:spPr>
          <a:xfrm>
            <a:off x="1640156" y="517578"/>
            <a:ext cx="8911687" cy="1280890"/>
          </a:xfrm>
        </p:spPr>
        <p:txBody>
          <a:bodyPr>
            <a:normAutofit/>
          </a:bodyPr>
          <a:lstStyle/>
          <a:p>
            <a:r>
              <a:rPr lang="en-IN" sz="4800" dirty="0">
                <a:latin typeface="Arial Rounded MT Bold" panose="020F0704030504030204" pitchFamily="34" charset="0"/>
              </a:rPr>
              <a:t>How to ask queries..</a:t>
            </a:r>
          </a:p>
        </p:txBody>
      </p:sp>
      <p:pic>
        <p:nvPicPr>
          <p:cNvPr id="5" name="Content Placeholder 4">
            <a:extLst>
              <a:ext uri="{FF2B5EF4-FFF2-40B4-BE49-F238E27FC236}">
                <a16:creationId xmlns:a16="http://schemas.microsoft.com/office/drawing/2014/main" id="{0B7A5FA7-7524-4249-9159-F505E15BC0AC}"/>
              </a:ext>
            </a:extLst>
          </p:cNvPr>
          <p:cNvPicPr>
            <a:picLocks noGrp="1" noChangeAspect="1"/>
          </p:cNvPicPr>
          <p:nvPr>
            <p:ph idx="1"/>
          </p:nvPr>
        </p:nvPicPr>
        <p:blipFill>
          <a:blip r:embed="rId2"/>
          <a:stretch>
            <a:fillRect/>
          </a:stretch>
        </p:blipFill>
        <p:spPr>
          <a:xfrm>
            <a:off x="1640156" y="1624614"/>
            <a:ext cx="10025102" cy="4715808"/>
          </a:xfrm>
        </p:spPr>
      </p:pic>
    </p:spTree>
    <p:extLst>
      <p:ext uri="{BB962C8B-B14F-4D97-AF65-F5344CB8AC3E}">
        <p14:creationId xmlns:p14="http://schemas.microsoft.com/office/powerpoint/2010/main" val="267191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8FC0-257B-4BBC-8331-24CB2379FA2D}"/>
              </a:ext>
            </a:extLst>
          </p:cNvPr>
          <p:cNvSpPr>
            <a:spLocks noGrp="1"/>
          </p:cNvSpPr>
          <p:nvPr>
            <p:ph type="title"/>
          </p:nvPr>
        </p:nvSpPr>
        <p:spPr>
          <a:xfrm>
            <a:off x="1482571" y="2621585"/>
            <a:ext cx="9817855" cy="3983401"/>
          </a:xfrm>
        </p:spPr>
        <p:txBody>
          <a:bodyPr>
            <a:normAutofit/>
          </a:bodyPr>
          <a:lstStyle/>
          <a:p>
            <a:pPr algn="ctr"/>
            <a:r>
              <a:rPr lang="en-IN" sz="6600" dirty="0">
                <a:latin typeface="Arial Rounded MT Bold" panose="020F0704030504030204" pitchFamily="34" charset="0"/>
              </a:rPr>
              <a:t>Functionalities of Student user</a:t>
            </a:r>
          </a:p>
        </p:txBody>
      </p:sp>
    </p:spTree>
    <p:extLst>
      <p:ext uri="{BB962C8B-B14F-4D97-AF65-F5344CB8AC3E}">
        <p14:creationId xmlns:p14="http://schemas.microsoft.com/office/powerpoint/2010/main" val="107935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2710-0BBD-45F0-A1AA-6FF0FC7EA923}"/>
              </a:ext>
            </a:extLst>
          </p:cNvPr>
          <p:cNvSpPr>
            <a:spLocks noGrp="1"/>
          </p:cNvSpPr>
          <p:nvPr>
            <p:ph type="title"/>
          </p:nvPr>
        </p:nvSpPr>
        <p:spPr>
          <a:xfrm>
            <a:off x="1640156" y="508700"/>
            <a:ext cx="8911687" cy="1280890"/>
          </a:xfrm>
        </p:spPr>
        <p:txBody>
          <a:bodyPr>
            <a:normAutofit/>
          </a:bodyPr>
          <a:lstStyle/>
          <a:p>
            <a:r>
              <a:rPr lang="en-IN" sz="4800" dirty="0">
                <a:latin typeface="Arial Rounded MT Bold" panose="020F0704030504030204" pitchFamily="34" charset="0"/>
              </a:rPr>
              <a:t>Student Profile Page</a:t>
            </a:r>
          </a:p>
        </p:txBody>
      </p:sp>
      <p:pic>
        <p:nvPicPr>
          <p:cNvPr id="5" name="Content Placeholder 4">
            <a:extLst>
              <a:ext uri="{FF2B5EF4-FFF2-40B4-BE49-F238E27FC236}">
                <a16:creationId xmlns:a16="http://schemas.microsoft.com/office/drawing/2014/main" id="{FBC8E206-5784-463D-86F9-512847562A99}"/>
              </a:ext>
            </a:extLst>
          </p:cNvPr>
          <p:cNvPicPr>
            <a:picLocks noGrp="1" noChangeAspect="1"/>
          </p:cNvPicPr>
          <p:nvPr>
            <p:ph idx="1"/>
          </p:nvPr>
        </p:nvPicPr>
        <p:blipFill>
          <a:blip r:embed="rId2"/>
          <a:stretch>
            <a:fillRect/>
          </a:stretch>
        </p:blipFill>
        <p:spPr>
          <a:xfrm>
            <a:off x="1491449" y="1624614"/>
            <a:ext cx="10156054" cy="4820574"/>
          </a:xfrm>
        </p:spPr>
      </p:pic>
    </p:spTree>
    <p:extLst>
      <p:ext uri="{BB962C8B-B14F-4D97-AF65-F5344CB8AC3E}">
        <p14:creationId xmlns:p14="http://schemas.microsoft.com/office/powerpoint/2010/main" val="340229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B67-7233-4E17-B066-96B762E15C09}"/>
              </a:ext>
            </a:extLst>
          </p:cNvPr>
          <p:cNvSpPr>
            <a:spLocks noGrp="1"/>
          </p:cNvSpPr>
          <p:nvPr>
            <p:ph type="title"/>
          </p:nvPr>
        </p:nvSpPr>
        <p:spPr>
          <a:xfrm>
            <a:off x="1563116" y="553088"/>
            <a:ext cx="8911687" cy="1280890"/>
          </a:xfrm>
        </p:spPr>
        <p:txBody>
          <a:bodyPr>
            <a:noAutofit/>
          </a:bodyPr>
          <a:lstStyle/>
          <a:p>
            <a:r>
              <a:rPr lang="en-IN" sz="4800" dirty="0">
                <a:latin typeface="Arial Rounded MT Bold" panose="020F0704030504030204" pitchFamily="34" charset="0"/>
              </a:rPr>
              <a:t>Fill/Edit Student’s Information</a:t>
            </a:r>
          </a:p>
        </p:txBody>
      </p:sp>
      <p:pic>
        <p:nvPicPr>
          <p:cNvPr id="5" name="Content Placeholder 4">
            <a:extLst>
              <a:ext uri="{FF2B5EF4-FFF2-40B4-BE49-F238E27FC236}">
                <a16:creationId xmlns:a16="http://schemas.microsoft.com/office/drawing/2014/main" id="{73286DCE-3A75-435B-8A8C-DA73D159E590}"/>
              </a:ext>
            </a:extLst>
          </p:cNvPr>
          <p:cNvPicPr>
            <a:picLocks noGrp="1" noChangeAspect="1"/>
          </p:cNvPicPr>
          <p:nvPr>
            <p:ph idx="1"/>
          </p:nvPr>
        </p:nvPicPr>
        <p:blipFill>
          <a:blip r:embed="rId2"/>
          <a:stretch>
            <a:fillRect/>
          </a:stretch>
        </p:blipFill>
        <p:spPr>
          <a:xfrm>
            <a:off x="1944210" y="1833978"/>
            <a:ext cx="9383697" cy="4566822"/>
          </a:xfrm>
        </p:spPr>
      </p:pic>
    </p:spTree>
    <p:extLst>
      <p:ext uri="{BB962C8B-B14F-4D97-AF65-F5344CB8AC3E}">
        <p14:creationId xmlns:p14="http://schemas.microsoft.com/office/powerpoint/2010/main" val="3249026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80DD-9A0A-41DE-830D-649E5F681545}"/>
              </a:ext>
            </a:extLst>
          </p:cNvPr>
          <p:cNvSpPr>
            <a:spLocks noGrp="1"/>
          </p:cNvSpPr>
          <p:nvPr>
            <p:ph type="title"/>
          </p:nvPr>
        </p:nvSpPr>
        <p:spPr>
          <a:xfrm>
            <a:off x="1640156" y="597477"/>
            <a:ext cx="8911687" cy="1280890"/>
          </a:xfrm>
        </p:spPr>
        <p:txBody>
          <a:bodyPr>
            <a:normAutofit/>
          </a:bodyPr>
          <a:lstStyle/>
          <a:p>
            <a:r>
              <a:rPr lang="en-IN" dirty="0">
                <a:latin typeface="Arial Rounded MT Bold" panose="020F0704030504030204" pitchFamily="34" charset="0"/>
              </a:rPr>
              <a:t>View available/upcoming scholarships</a:t>
            </a:r>
          </a:p>
        </p:txBody>
      </p:sp>
      <p:pic>
        <p:nvPicPr>
          <p:cNvPr id="9" name="Content Placeholder 8">
            <a:extLst>
              <a:ext uri="{FF2B5EF4-FFF2-40B4-BE49-F238E27FC236}">
                <a16:creationId xmlns:a16="http://schemas.microsoft.com/office/drawing/2014/main" id="{ABC4AC89-F756-4F69-A6E1-C031B5A0C316}"/>
              </a:ext>
            </a:extLst>
          </p:cNvPr>
          <p:cNvPicPr>
            <a:picLocks noGrp="1" noChangeAspect="1"/>
          </p:cNvPicPr>
          <p:nvPr>
            <p:ph idx="1"/>
          </p:nvPr>
        </p:nvPicPr>
        <p:blipFill>
          <a:blip r:embed="rId2"/>
          <a:stretch>
            <a:fillRect/>
          </a:stretch>
        </p:blipFill>
        <p:spPr>
          <a:xfrm>
            <a:off x="1118587" y="1580226"/>
            <a:ext cx="10422385" cy="4864963"/>
          </a:xfrm>
        </p:spPr>
      </p:pic>
    </p:spTree>
    <p:extLst>
      <p:ext uri="{BB962C8B-B14F-4D97-AF65-F5344CB8AC3E}">
        <p14:creationId xmlns:p14="http://schemas.microsoft.com/office/powerpoint/2010/main" val="64594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7092E-0FC3-447C-85C2-D922FFA29851}"/>
              </a:ext>
            </a:extLst>
          </p:cNvPr>
          <p:cNvSpPr>
            <a:spLocks noGrp="1"/>
          </p:cNvSpPr>
          <p:nvPr>
            <p:ph type="title"/>
          </p:nvPr>
        </p:nvSpPr>
        <p:spPr>
          <a:xfrm>
            <a:off x="1640156" y="499823"/>
            <a:ext cx="8911687" cy="1280890"/>
          </a:xfrm>
        </p:spPr>
        <p:txBody>
          <a:bodyPr>
            <a:normAutofit/>
          </a:bodyPr>
          <a:lstStyle/>
          <a:p>
            <a:r>
              <a:rPr lang="en-IN" sz="4800" dirty="0">
                <a:latin typeface="Arial Rounded MT Bold" panose="020F0704030504030204" pitchFamily="34" charset="0"/>
              </a:rPr>
              <a:t>View Scholarship’s details</a:t>
            </a:r>
          </a:p>
        </p:txBody>
      </p:sp>
      <p:pic>
        <p:nvPicPr>
          <p:cNvPr id="7" name="Content Placeholder 6">
            <a:extLst>
              <a:ext uri="{FF2B5EF4-FFF2-40B4-BE49-F238E27FC236}">
                <a16:creationId xmlns:a16="http://schemas.microsoft.com/office/drawing/2014/main" id="{E743A298-E475-4B73-95DE-99559B48D97C}"/>
              </a:ext>
            </a:extLst>
          </p:cNvPr>
          <p:cNvPicPr>
            <a:picLocks noGrp="1" noChangeAspect="1"/>
          </p:cNvPicPr>
          <p:nvPr>
            <p:ph idx="1"/>
          </p:nvPr>
        </p:nvPicPr>
        <p:blipFill>
          <a:blip r:embed="rId2"/>
          <a:stretch>
            <a:fillRect/>
          </a:stretch>
        </p:blipFill>
        <p:spPr>
          <a:xfrm>
            <a:off x="807868" y="1597981"/>
            <a:ext cx="10431261" cy="4903063"/>
          </a:xfrm>
        </p:spPr>
      </p:pic>
    </p:spTree>
    <p:extLst>
      <p:ext uri="{BB962C8B-B14F-4D97-AF65-F5344CB8AC3E}">
        <p14:creationId xmlns:p14="http://schemas.microsoft.com/office/powerpoint/2010/main" val="202653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E810-14BE-4F9A-8CF7-33D57681C041}"/>
              </a:ext>
            </a:extLst>
          </p:cNvPr>
          <p:cNvSpPr>
            <a:spLocks noGrp="1"/>
          </p:cNvSpPr>
          <p:nvPr>
            <p:ph type="title"/>
          </p:nvPr>
        </p:nvSpPr>
        <p:spPr>
          <a:xfrm>
            <a:off x="1731791" y="570844"/>
            <a:ext cx="8911687" cy="1280890"/>
          </a:xfrm>
        </p:spPr>
        <p:txBody>
          <a:bodyPr>
            <a:normAutofit/>
          </a:bodyPr>
          <a:lstStyle/>
          <a:p>
            <a:r>
              <a:rPr lang="en-IN" sz="4800" dirty="0">
                <a:latin typeface="Arial Rounded MT Bold" panose="020F0704030504030204" pitchFamily="34" charset="0"/>
              </a:rPr>
              <a:t>Apply for scholarships</a:t>
            </a:r>
          </a:p>
        </p:txBody>
      </p:sp>
      <p:pic>
        <p:nvPicPr>
          <p:cNvPr id="4" name="Content Placeholder 3">
            <a:extLst>
              <a:ext uri="{FF2B5EF4-FFF2-40B4-BE49-F238E27FC236}">
                <a16:creationId xmlns:a16="http://schemas.microsoft.com/office/drawing/2014/main" id="{E1C700D6-CC1F-46CA-9EE5-C21BD3D5FC08}"/>
              </a:ext>
            </a:extLst>
          </p:cNvPr>
          <p:cNvPicPr>
            <a:picLocks noGrp="1" noChangeAspect="1"/>
          </p:cNvPicPr>
          <p:nvPr>
            <p:ph idx="1"/>
          </p:nvPr>
        </p:nvPicPr>
        <p:blipFill>
          <a:blip r:embed="rId2"/>
          <a:stretch>
            <a:fillRect/>
          </a:stretch>
        </p:blipFill>
        <p:spPr>
          <a:xfrm>
            <a:off x="1340528" y="1700074"/>
            <a:ext cx="10155205" cy="5157926"/>
          </a:xfrm>
          <a:prstGeom prst="rect">
            <a:avLst/>
          </a:prstGeom>
        </p:spPr>
      </p:pic>
    </p:spTree>
    <p:extLst>
      <p:ext uri="{BB962C8B-B14F-4D97-AF65-F5344CB8AC3E}">
        <p14:creationId xmlns:p14="http://schemas.microsoft.com/office/powerpoint/2010/main" val="217490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1C9D9-92FE-431C-97E0-88D9C20D0562}"/>
              </a:ext>
            </a:extLst>
          </p:cNvPr>
          <p:cNvSpPr>
            <a:spLocks noGrp="1"/>
          </p:cNvSpPr>
          <p:nvPr>
            <p:ph type="title"/>
          </p:nvPr>
        </p:nvSpPr>
        <p:spPr>
          <a:xfrm>
            <a:off x="3480692" y="1281058"/>
            <a:ext cx="9729281" cy="1621940"/>
          </a:xfrm>
        </p:spPr>
        <p:txBody>
          <a:bodyPr>
            <a:noAutofit/>
          </a:bodyPr>
          <a:lstStyle/>
          <a:p>
            <a:pPr algn="ctr"/>
            <a:r>
              <a:rPr lang="en-IN" sz="8800" dirty="0">
                <a:solidFill>
                  <a:srgbClr val="0070C0"/>
                </a:solidFill>
                <a:latin typeface="Algerian" panose="04020705040A02060702" pitchFamily="82" charset="0"/>
              </a:rPr>
              <a:t>SAKSHAM</a:t>
            </a:r>
          </a:p>
        </p:txBody>
      </p:sp>
      <p:pic>
        <p:nvPicPr>
          <p:cNvPr id="5" name="Content Placeholder 4">
            <a:extLst>
              <a:ext uri="{FF2B5EF4-FFF2-40B4-BE49-F238E27FC236}">
                <a16:creationId xmlns:a16="http://schemas.microsoft.com/office/drawing/2014/main" id="{D1B64AD6-8703-4B60-B3BE-2D86973D38BA}"/>
              </a:ext>
            </a:extLst>
          </p:cNvPr>
          <p:cNvPicPr>
            <a:picLocks noGrp="1" noChangeAspect="1"/>
          </p:cNvPicPr>
          <p:nvPr>
            <p:ph idx="1"/>
          </p:nvPr>
        </p:nvPicPr>
        <p:blipFill>
          <a:blip r:embed="rId2"/>
          <a:stretch>
            <a:fillRect/>
          </a:stretch>
        </p:blipFill>
        <p:spPr>
          <a:xfrm>
            <a:off x="1455938" y="2133599"/>
            <a:ext cx="9259409" cy="4604551"/>
          </a:xfrm>
        </p:spPr>
      </p:pic>
    </p:spTree>
    <p:extLst>
      <p:ext uri="{BB962C8B-B14F-4D97-AF65-F5344CB8AC3E}">
        <p14:creationId xmlns:p14="http://schemas.microsoft.com/office/powerpoint/2010/main" val="4426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2002-7AF6-4275-8BF7-034CF02FB08F}"/>
              </a:ext>
            </a:extLst>
          </p:cNvPr>
          <p:cNvSpPr>
            <a:spLocks noGrp="1"/>
          </p:cNvSpPr>
          <p:nvPr>
            <p:ph type="title"/>
          </p:nvPr>
        </p:nvSpPr>
        <p:spPr>
          <a:xfrm>
            <a:off x="1640156" y="526455"/>
            <a:ext cx="8911687" cy="1280890"/>
          </a:xfrm>
        </p:spPr>
        <p:txBody>
          <a:bodyPr>
            <a:normAutofit/>
          </a:bodyPr>
          <a:lstStyle/>
          <a:p>
            <a:r>
              <a:rPr lang="en-IN" sz="4800" dirty="0">
                <a:latin typeface="Arial Rounded MT Bold" panose="020F0704030504030204" pitchFamily="34" charset="0"/>
              </a:rPr>
              <a:t>Check Status</a:t>
            </a:r>
          </a:p>
        </p:txBody>
      </p:sp>
      <p:pic>
        <p:nvPicPr>
          <p:cNvPr id="5" name="Content Placeholder 4">
            <a:extLst>
              <a:ext uri="{FF2B5EF4-FFF2-40B4-BE49-F238E27FC236}">
                <a16:creationId xmlns:a16="http://schemas.microsoft.com/office/drawing/2014/main" id="{5F221FDD-B625-44BF-9480-130A0BDE8D9B}"/>
              </a:ext>
            </a:extLst>
          </p:cNvPr>
          <p:cNvPicPr>
            <a:picLocks noGrp="1" noChangeAspect="1"/>
          </p:cNvPicPr>
          <p:nvPr>
            <p:ph idx="1"/>
          </p:nvPr>
        </p:nvPicPr>
        <p:blipFill>
          <a:blip r:embed="rId2"/>
          <a:stretch>
            <a:fillRect/>
          </a:stretch>
        </p:blipFill>
        <p:spPr>
          <a:xfrm>
            <a:off x="1861054" y="1562470"/>
            <a:ext cx="9360321" cy="4944862"/>
          </a:xfrm>
        </p:spPr>
      </p:pic>
    </p:spTree>
    <p:extLst>
      <p:ext uri="{BB962C8B-B14F-4D97-AF65-F5344CB8AC3E}">
        <p14:creationId xmlns:p14="http://schemas.microsoft.com/office/powerpoint/2010/main" val="241726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273B-6A2F-40A9-ACC9-F97C4CA5332D}"/>
              </a:ext>
            </a:extLst>
          </p:cNvPr>
          <p:cNvSpPr>
            <a:spLocks noGrp="1"/>
          </p:cNvSpPr>
          <p:nvPr>
            <p:ph type="title"/>
          </p:nvPr>
        </p:nvSpPr>
        <p:spPr>
          <a:xfrm>
            <a:off x="1640156" y="624110"/>
            <a:ext cx="8911687" cy="1280890"/>
          </a:xfrm>
        </p:spPr>
        <p:txBody>
          <a:bodyPr>
            <a:normAutofit/>
          </a:bodyPr>
          <a:lstStyle/>
          <a:p>
            <a:r>
              <a:rPr lang="en-IN" sz="4800" dirty="0">
                <a:latin typeface="Arial Rounded MT Bold" panose="020F0704030504030204" pitchFamily="34" charset="0"/>
              </a:rPr>
              <a:t>My Profile</a:t>
            </a:r>
          </a:p>
        </p:txBody>
      </p:sp>
      <p:pic>
        <p:nvPicPr>
          <p:cNvPr id="5" name="Content Placeholder 4">
            <a:extLst>
              <a:ext uri="{FF2B5EF4-FFF2-40B4-BE49-F238E27FC236}">
                <a16:creationId xmlns:a16="http://schemas.microsoft.com/office/drawing/2014/main" id="{F47506DB-0D45-4934-BD44-B823650A15EA}"/>
              </a:ext>
            </a:extLst>
          </p:cNvPr>
          <p:cNvPicPr>
            <a:picLocks noGrp="1" noChangeAspect="1"/>
          </p:cNvPicPr>
          <p:nvPr>
            <p:ph idx="1"/>
          </p:nvPr>
        </p:nvPicPr>
        <p:blipFill>
          <a:blip r:embed="rId2"/>
          <a:stretch>
            <a:fillRect/>
          </a:stretch>
        </p:blipFill>
        <p:spPr>
          <a:xfrm>
            <a:off x="1358283" y="1624614"/>
            <a:ext cx="10138299" cy="4829452"/>
          </a:xfrm>
        </p:spPr>
      </p:pic>
    </p:spTree>
    <p:extLst>
      <p:ext uri="{BB962C8B-B14F-4D97-AF65-F5344CB8AC3E}">
        <p14:creationId xmlns:p14="http://schemas.microsoft.com/office/powerpoint/2010/main" val="2695540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68D7-1A43-4F9A-BAD1-9E2F163D3686}"/>
              </a:ext>
            </a:extLst>
          </p:cNvPr>
          <p:cNvSpPr>
            <a:spLocks noGrp="1"/>
          </p:cNvSpPr>
          <p:nvPr>
            <p:ph type="title"/>
          </p:nvPr>
        </p:nvSpPr>
        <p:spPr>
          <a:xfrm>
            <a:off x="1640156" y="508701"/>
            <a:ext cx="8911687" cy="1280890"/>
          </a:xfrm>
        </p:spPr>
        <p:txBody>
          <a:bodyPr>
            <a:normAutofit/>
          </a:bodyPr>
          <a:lstStyle/>
          <a:p>
            <a:r>
              <a:rPr lang="en-IN" sz="4800" dirty="0">
                <a:latin typeface="Arial Rounded MT Bold" panose="020F0704030504030204" pitchFamily="34" charset="0"/>
              </a:rPr>
              <a:t>Rate the website</a:t>
            </a:r>
          </a:p>
        </p:txBody>
      </p:sp>
      <p:pic>
        <p:nvPicPr>
          <p:cNvPr id="5" name="Content Placeholder 4">
            <a:extLst>
              <a:ext uri="{FF2B5EF4-FFF2-40B4-BE49-F238E27FC236}">
                <a16:creationId xmlns:a16="http://schemas.microsoft.com/office/drawing/2014/main" id="{FFB79E11-8EC2-486F-B210-2AF55ED53B43}"/>
              </a:ext>
            </a:extLst>
          </p:cNvPr>
          <p:cNvPicPr>
            <a:picLocks noGrp="1" noChangeAspect="1"/>
          </p:cNvPicPr>
          <p:nvPr>
            <p:ph idx="1"/>
          </p:nvPr>
        </p:nvPicPr>
        <p:blipFill>
          <a:blip r:embed="rId2"/>
          <a:stretch>
            <a:fillRect/>
          </a:stretch>
        </p:blipFill>
        <p:spPr>
          <a:xfrm>
            <a:off x="1305017" y="1698594"/>
            <a:ext cx="10218199" cy="4444753"/>
          </a:xfrm>
        </p:spPr>
      </p:pic>
    </p:spTree>
    <p:extLst>
      <p:ext uri="{BB962C8B-B14F-4D97-AF65-F5344CB8AC3E}">
        <p14:creationId xmlns:p14="http://schemas.microsoft.com/office/powerpoint/2010/main" val="202183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A7FE-2BEE-4240-A7F8-BF9FB2D79F4A}"/>
              </a:ext>
            </a:extLst>
          </p:cNvPr>
          <p:cNvSpPr>
            <a:spLocks noGrp="1"/>
          </p:cNvSpPr>
          <p:nvPr>
            <p:ph type="title"/>
          </p:nvPr>
        </p:nvSpPr>
        <p:spPr>
          <a:xfrm>
            <a:off x="1971489" y="2337500"/>
            <a:ext cx="8911687" cy="3796970"/>
          </a:xfrm>
        </p:spPr>
        <p:txBody>
          <a:bodyPr>
            <a:normAutofit/>
          </a:bodyPr>
          <a:lstStyle/>
          <a:p>
            <a:pPr algn="ctr"/>
            <a:r>
              <a:rPr lang="en-IN" sz="8000" dirty="0">
                <a:latin typeface="Arial Rounded MT Bold" panose="020F0704030504030204" pitchFamily="34" charset="0"/>
              </a:rPr>
              <a:t>Functionalities of Admin User</a:t>
            </a:r>
          </a:p>
        </p:txBody>
      </p:sp>
    </p:spTree>
    <p:extLst>
      <p:ext uri="{BB962C8B-B14F-4D97-AF65-F5344CB8AC3E}">
        <p14:creationId xmlns:p14="http://schemas.microsoft.com/office/powerpoint/2010/main" val="257025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E79F-3994-47E7-BF50-0FB1A2AC3C97}"/>
              </a:ext>
            </a:extLst>
          </p:cNvPr>
          <p:cNvSpPr>
            <a:spLocks noGrp="1"/>
          </p:cNvSpPr>
          <p:nvPr>
            <p:ph type="title"/>
          </p:nvPr>
        </p:nvSpPr>
        <p:spPr>
          <a:xfrm>
            <a:off x="1640156" y="455435"/>
            <a:ext cx="8911687" cy="1280890"/>
          </a:xfrm>
        </p:spPr>
        <p:txBody>
          <a:bodyPr>
            <a:normAutofit/>
          </a:bodyPr>
          <a:lstStyle/>
          <a:p>
            <a:r>
              <a:rPr lang="en-IN" sz="4800" dirty="0">
                <a:latin typeface="Arial Rounded MT Bold" panose="020F0704030504030204" pitchFamily="34" charset="0"/>
              </a:rPr>
              <a:t>Admin Profile Page</a:t>
            </a:r>
          </a:p>
        </p:txBody>
      </p:sp>
      <p:pic>
        <p:nvPicPr>
          <p:cNvPr id="5" name="Content Placeholder 4">
            <a:extLst>
              <a:ext uri="{FF2B5EF4-FFF2-40B4-BE49-F238E27FC236}">
                <a16:creationId xmlns:a16="http://schemas.microsoft.com/office/drawing/2014/main" id="{9C6B754C-A147-4D22-91B0-FE35F469D049}"/>
              </a:ext>
            </a:extLst>
          </p:cNvPr>
          <p:cNvPicPr>
            <a:picLocks noGrp="1" noChangeAspect="1"/>
          </p:cNvPicPr>
          <p:nvPr>
            <p:ph idx="1"/>
          </p:nvPr>
        </p:nvPicPr>
        <p:blipFill>
          <a:blip r:embed="rId2"/>
          <a:stretch>
            <a:fillRect/>
          </a:stretch>
        </p:blipFill>
        <p:spPr>
          <a:xfrm>
            <a:off x="1225118" y="1580225"/>
            <a:ext cx="10058399" cy="5033639"/>
          </a:xfrm>
        </p:spPr>
      </p:pic>
    </p:spTree>
    <p:extLst>
      <p:ext uri="{BB962C8B-B14F-4D97-AF65-F5344CB8AC3E}">
        <p14:creationId xmlns:p14="http://schemas.microsoft.com/office/powerpoint/2010/main" val="1972256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C9EC-DF93-4ABE-98BD-7815B07660F1}"/>
              </a:ext>
            </a:extLst>
          </p:cNvPr>
          <p:cNvSpPr>
            <a:spLocks noGrp="1"/>
          </p:cNvSpPr>
          <p:nvPr>
            <p:ph type="title"/>
          </p:nvPr>
        </p:nvSpPr>
        <p:spPr>
          <a:xfrm>
            <a:off x="1758424" y="570844"/>
            <a:ext cx="8911687" cy="1280890"/>
          </a:xfrm>
        </p:spPr>
        <p:txBody>
          <a:bodyPr>
            <a:normAutofit/>
          </a:bodyPr>
          <a:lstStyle/>
          <a:p>
            <a:r>
              <a:rPr lang="en-IN" sz="4800" dirty="0">
                <a:latin typeface="Arial Rounded MT Bold" panose="020F0704030504030204" pitchFamily="34" charset="0"/>
              </a:rPr>
              <a:t>Add a Scholarship</a:t>
            </a:r>
          </a:p>
        </p:txBody>
      </p:sp>
      <p:pic>
        <p:nvPicPr>
          <p:cNvPr id="5" name="Content Placeholder 4">
            <a:extLst>
              <a:ext uri="{FF2B5EF4-FFF2-40B4-BE49-F238E27FC236}">
                <a16:creationId xmlns:a16="http://schemas.microsoft.com/office/drawing/2014/main" id="{B64B6321-E62A-4C79-9EF4-EE4CFD97A10B}"/>
              </a:ext>
            </a:extLst>
          </p:cNvPr>
          <p:cNvPicPr>
            <a:picLocks noGrp="1" noChangeAspect="1"/>
          </p:cNvPicPr>
          <p:nvPr>
            <p:ph idx="1"/>
          </p:nvPr>
        </p:nvPicPr>
        <p:blipFill rotWithShape="1">
          <a:blip r:embed="rId2"/>
          <a:srcRect t="5328" r="-146" b="10656"/>
          <a:stretch/>
        </p:blipFill>
        <p:spPr>
          <a:xfrm>
            <a:off x="1411549" y="1748901"/>
            <a:ext cx="9904151" cy="4538255"/>
          </a:xfrm>
        </p:spPr>
      </p:pic>
    </p:spTree>
    <p:extLst>
      <p:ext uri="{BB962C8B-B14F-4D97-AF65-F5344CB8AC3E}">
        <p14:creationId xmlns:p14="http://schemas.microsoft.com/office/powerpoint/2010/main" val="360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31CC-6C92-488E-88A7-0886B72D97EB}"/>
              </a:ext>
            </a:extLst>
          </p:cNvPr>
          <p:cNvSpPr>
            <a:spLocks noGrp="1"/>
          </p:cNvSpPr>
          <p:nvPr>
            <p:ph type="title"/>
          </p:nvPr>
        </p:nvSpPr>
        <p:spPr>
          <a:xfrm>
            <a:off x="1731791" y="535333"/>
            <a:ext cx="8911687" cy="1280890"/>
          </a:xfrm>
        </p:spPr>
        <p:txBody>
          <a:bodyPr>
            <a:normAutofit/>
          </a:bodyPr>
          <a:lstStyle/>
          <a:p>
            <a:r>
              <a:rPr lang="en-IN" sz="4800" dirty="0">
                <a:latin typeface="Arial Rounded MT Bold" panose="020F0704030504030204" pitchFamily="34" charset="0"/>
              </a:rPr>
              <a:t>View applied scholarships</a:t>
            </a:r>
          </a:p>
        </p:txBody>
      </p:sp>
      <p:pic>
        <p:nvPicPr>
          <p:cNvPr id="5" name="Content Placeholder 4">
            <a:extLst>
              <a:ext uri="{FF2B5EF4-FFF2-40B4-BE49-F238E27FC236}">
                <a16:creationId xmlns:a16="http://schemas.microsoft.com/office/drawing/2014/main" id="{26C407F7-0487-4A55-8E07-A04C1E136FE0}"/>
              </a:ext>
            </a:extLst>
          </p:cNvPr>
          <p:cNvPicPr>
            <a:picLocks noGrp="1" noChangeAspect="1"/>
          </p:cNvPicPr>
          <p:nvPr>
            <p:ph idx="1"/>
          </p:nvPr>
        </p:nvPicPr>
        <p:blipFill rotWithShape="1">
          <a:blip r:embed="rId2"/>
          <a:srcRect t="4386" r="671" b="9381"/>
          <a:stretch/>
        </p:blipFill>
        <p:spPr>
          <a:xfrm>
            <a:off x="1919889" y="1783673"/>
            <a:ext cx="9632273" cy="4226509"/>
          </a:xfrm>
        </p:spPr>
      </p:pic>
    </p:spTree>
    <p:extLst>
      <p:ext uri="{BB962C8B-B14F-4D97-AF65-F5344CB8AC3E}">
        <p14:creationId xmlns:p14="http://schemas.microsoft.com/office/powerpoint/2010/main" val="2402923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49EC-2F2B-4D1A-AA0E-F1F119184F36}"/>
              </a:ext>
            </a:extLst>
          </p:cNvPr>
          <p:cNvSpPr>
            <a:spLocks noGrp="1"/>
          </p:cNvSpPr>
          <p:nvPr>
            <p:ph type="title"/>
          </p:nvPr>
        </p:nvSpPr>
        <p:spPr>
          <a:xfrm>
            <a:off x="1705158" y="561966"/>
            <a:ext cx="8911687" cy="1280890"/>
          </a:xfrm>
        </p:spPr>
        <p:txBody>
          <a:bodyPr>
            <a:normAutofit/>
          </a:bodyPr>
          <a:lstStyle/>
          <a:p>
            <a:r>
              <a:rPr lang="en-IN" sz="4800" dirty="0">
                <a:latin typeface="Arial Rounded MT Bold" panose="020F0704030504030204" pitchFamily="34" charset="0"/>
              </a:rPr>
              <a:t>Verify Scholarships</a:t>
            </a:r>
          </a:p>
        </p:txBody>
      </p:sp>
      <p:pic>
        <p:nvPicPr>
          <p:cNvPr id="5" name="Content Placeholder 4">
            <a:extLst>
              <a:ext uri="{FF2B5EF4-FFF2-40B4-BE49-F238E27FC236}">
                <a16:creationId xmlns:a16="http://schemas.microsoft.com/office/drawing/2014/main" id="{4422F423-F49F-4814-8846-D026E84BB0A8}"/>
              </a:ext>
            </a:extLst>
          </p:cNvPr>
          <p:cNvPicPr>
            <a:picLocks noGrp="1" noChangeAspect="1"/>
          </p:cNvPicPr>
          <p:nvPr>
            <p:ph idx="1"/>
          </p:nvPr>
        </p:nvPicPr>
        <p:blipFill rotWithShape="1">
          <a:blip r:embed="rId2"/>
          <a:srcRect t="3211" r="-253" b="8911"/>
          <a:stretch/>
        </p:blipFill>
        <p:spPr>
          <a:xfrm>
            <a:off x="1455937" y="1660124"/>
            <a:ext cx="9987379" cy="4635910"/>
          </a:xfrm>
        </p:spPr>
      </p:pic>
    </p:spTree>
    <p:extLst>
      <p:ext uri="{BB962C8B-B14F-4D97-AF65-F5344CB8AC3E}">
        <p14:creationId xmlns:p14="http://schemas.microsoft.com/office/powerpoint/2010/main" val="314126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325A-319E-4257-BD23-01ACE2F65670}"/>
              </a:ext>
            </a:extLst>
          </p:cNvPr>
          <p:cNvSpPr>
            <a:spLocks noGrp="1"/>
          </p:cNvSpPr>
          <p:nvPr>
            <p:ph type="title"/>
          </p:nvPr>
        </p:nvSpPr>
        <p:spPr>
          <a:xfrm>
            <a:off x="1640156" y="553089"/>
            <a:ext cx="8911687" cy="1280890"/>
          </a:xfrm>
        </p:spPr>
        <p:txBody>
          <a:bodyPr>
            <a:normAutofit/>
          </a:bodyPr>
          <a:lstStyle/>
          <a:p>
            <a:r>
              <a:rPr lang="en-IN" sz="4400" dirty="0">
                <a:latin typeface="Arial Rounded MT Bold" panose="020F0704030504030204" pitchFamily="34" charset="0"/>
              </a:rPr>
              <a:t>Scholarship accepted/rejected</a:t>
            </a:r>
          </a:p>
        </p:txBody>
      </p:sp>
      <p:pic>
        <p:nvPicPr>
          <p:cNvPr id="9" name="Content Placeholder 8">
            <a:extLst>
              <a:ext uri="{FF2B5EF4-FFF2-40B4-BE49-F238E27FC236}">
                <a16:creationId xmlns:a16="http://schemas.microsoft.com/office/drawing/2014/main" id="{A85F6BC4-DC33-4180-84C3-2A4893273BE6}"/>
              </a:ext>
            </a:extLst>
          </p:cNvPr>
          <p:cNvPicPr>
            <a:picLocks noGrp="1" noChangeAspect="1"/>
          </p:cNvPicPr>
          <p:nvPr>
            <p:ph idx="1"/>
          </p:nvPr>
        </p:nvPicPr>
        <p:blipFill rotWithShape="1">
          <a:blip r:embed="rId2"/>
          <a:srcRect t="3916" r="1447" b="8911"/>
          <a:stretch/>
        </p:blipFill>
        <p:spPr>
          <a:xfrm>
            <a:off x="989658" y="1730406"/>
            <a:ext cx="4842972" cy="3293616"/>
          </a:xfrm>
        </p:spPr>
      </p:pic>
      <p:pic>
        <p:nvPicPr>
          <p:cNvPr id="11" name="Picture 10">
            <a:extLst>
              <a:ext uri="{FF2B5EF4-FFF2-40B4-BE49-F238E27FC236}">
                <a16:creationId xmlns:a16="http://schemas.microsoft.com/office/drawing/2014/main" id="{EF6BCAB7-588B-4FCB-BFAC-3C71C23A9904}"/>
              </a:ext>
            </a:extLst>
          </p:cNvPr>
          <p:cNvPicPr>
            <a:picLocks noChangeAspect="1"/>
          </p:cNvPicPr>
          <p:nvPr/>
        </p:nvPicPr>
        <p:blipFill>
          <a:blip r:embed="rId3"/>
          <a:stretch>
            <a:fillRect/>
          </a:stretch>
        </p:blipFill>
        <p:spPr>
          <a:xfrm>
            <a:off x="6196613" y="1730406"/>
            <a:ext cx="5433134" cy="3322015"/>
          </a:xfrm>
          <a:prstGeom prst="rect">
            <a:avLst/>
          </a:prstGeom>
        </p:spPr>
      </p:pic>
    </p:spTree>
    <p:extLst>
      <p:ext uri="{BB962C8B-B14F-4D97-AF65-F5344CB8AC3E}">
        <p14:creationId xmlns:p14="http://schemas.microsoft.com/office/powerpoint/2010/main" val="399762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CF7F-589C-4E7C-94CA-855D6B2F2E28}"/>
              </a:ext>
            </a:extLst>
          </p:cNvPr>
          <p:cNvSpPr>
            <a:spLocks noGrp="1"/>
          </p:cNvSpPr>
          <p:nvPr>
            <p:ph type="title"/>
          </p:nvPr>
        </p:nvSpPr>
        <p:spPr>
          <a:xfrm>
            <a:off x="1758424" y="561966"/>
            <a:ext cx="8911687" cy="1280890"/>
          </a:xfrm>
        </p:spPr>
        <p:txBody>
          <a:bodyPr>
            <a:normAutofit/>
          </a:bodyPr>
          <a:lstStyle/>
          <a:p>
            <a:r>
              <a:rPr lang="en-IN" sz="4800" dirty="0">
                <a:latin typeface="Arial Rounded MT Bold" panose="020F0704030504030204" pitchFamily="34" charset="0"/>
              </a:rPr>
              <a:t>Answer Queries</a:t>
            </a:r>
          </a:p>
        </p:txBody>
      </p:sp>
      <p:pic>
        <p:nvPicPr>
          <p:cNvPr id="5" name="Content Placeholder 4">
            <a:extLst>
              <a:ext uri="{FF2B5EF4-FFF2-40B4-BE49-F238E27FC236}">
                <a16:creationId xmlns:a16="http://schemas.microsoft.com/office/drawing/2014/main" id="{8425BA5C-97FA-4CE2-A9A6-96CD86DDBF6E}"/>
              </a:ext>
            </a:extLst>
          </p:cNvPr>
          <p:cNvPicPr>
            <a:picLocks noGrp="1" noChangeAspect="1"/>
          </p:cNvPicPr>
          <p:nvPr>
            <p:ph idx="1"/>
          </p:nvPr>
        </p:nvPicPr>
        <p:blipFill rotWithShape="1">
          <a:blip r:embed="rId2"/>
          <a:srcRect t="6031" r="321" b="5152"/>
          <a:stretch/>
        </p:blipFill>
        <p:spPr>
          <a:xfrm>
            <a:off x="1100831" y="1842856"/>
            <a:ext cx="10360241" cy="4453178"/>
          </a:xfrm>
        </p:spPr>
      </p:pic>
    </p:spTree>
    <p:extLst>
      <p:ext uri="{BB962C8B-B14F-4D97-AF65-F5344CB8AC3E}">
        <p14:creationId xmlns:p14="http://schemas.microsoft.com/office/powerpoint/2010/main" val="31289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8FB9-4190-40E4-8BA7-AEFBB1FF0939}"/>
              </a:ext>
            </a:extLst>
          </p:cNvPr>
          <p:cNvSpPr>
            <a:spLocks noGrp="1"/>
          </p:cNvSpPr>
          <p:nvPr>
            <p:ph type="title"/>
          </p:nvPr>
        </p:nvSpPr>
        <p:spPr>
          <a:xfrm>
            <a:off x="-1393150" y="946778"/>
            <a:ext cx="8911687" cy="1280890"/>
          </a:xfrm>
        </p:spPr>
        <p:txBody>
          <a:bodyPr/>
          <a:lstStyle/>
          <a:p>
            <a:pPr algn="ctr"/>
            <a:r>
              <a:rPr lang="en-IN" dirty="0"/>
              <a:t>   </a:t>
            </a:r>
            <a:r>
              <a:rPr lang="en-IN" sz="4800" dirty="0">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5D3C6B97-3138-4257-9608-F2DDB5EB35BB}"/>
              </a:ext>
            </a:extLst>
          </p:cNvPr>
          <p:cNvSpPr>
            <a:spLocks noGrp="1"/>
          </p:cNvSpPr>
          <p:nvPr>
            <p:ph idx="1"/>
          </p:nvPr>
        </p:nvSpPr>
        <p:spPr>
          <a:xfrm>
            <a:off x="2784520" y="2417685"/>
            <a:ext cx="8915400" cy="3777622"/>
          </a:xfrm>
        </p:spPr>
        <p:txBody>
          <a:bodyPr>
            <a:normAutofit/>
          </a:bodyPr>
          <a:lstStyle/>
          <a:p>
            <a:r>
              <a:rPr lang="en-IN" sz="2000" dirty="0"/>
              <a:t>The project “SAKSHAM” is a software package which has been developed to manage student’s information and scholarships details. Students can check the status of their scholarships(accepted/rejected/in progress).The portal finds the eligible students from the registered candidates on the basis of percentage,area,category,annual income and various other constraints.</a:t>
            </a:r>
          </a:p>
          <a:p>
            <a:r>
              <a:rPr lang="en-IN" sz="2000" dirty="0"/>
              <a:t>This SPS is a self-contained system that stores the information of students and allows them to apply for various scholarships. Finally, it checks whether the student is eligible or not, then the eligible students receive the scholarships.</a:t>
            </a:r>
          </a:p>
        </p:txBody>
      </p:sp>
    </p:spTree>
    <p:extLst>
      <p:ext uri="{BB962C8B-B14F-4D97-AF65-F5344CB8AC3E}">
        <p14:creationId xmlns:p14="http://schemas.microsoft.com/office/powerpoint/2010/main" val="67725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D843-5B5B-445A-AA36-255EA59526B0}"/>
              </a:ext>
            </a:extLst>
          </p:cNvPr>
          <p:cNvSpPr>
            <a:spLocks noGrp="1"/>
          </p:cNvSpPr>
          <p:nvPr>
            <p:ph type="title"/>
          </p:nvPr>
        </p:nvSpPr>
        <p:spPr>
          <a:xfrm>
            <a:off x="2131286" y="1192281"/>
            <a:ext cx="8911687" cy="1280890"/>
          </a:xfrm>
        </p:spPr>
        <p:txBody>
          <a:bodyPr>
            <a:normAutofit/>
          </a:bodyPr>
          <a:lstStyle/>
          <a:p>
            <a:r>
              <a:rPr lang="en-IN" sz="5400" dirty="0">
                <a:ln w="0"/>
                <a:effectLst>
                  <a:outerShdw blurRad="38100" dist="19050" dir="2700000" algn="tl" rotWithShape="0">
                    <a:schemeClr val="dk1">
                      <a:alpha val="40000"/>
                    </a:schemeClr>
                  </a:outerShdw>
                </a:effectLst>
                <a:latin typeface="Arial Rounded MT Bold" panose="020F0704030504030204" pitchFamily="34" charset="0"/>
              </a:rPr>
              <a:t>ER Diagrams</a:t>
            </a:r>
          </a:p>
        </p:txBody>
      </p:sp>
      <p:sp>
        <p:nvSpPr>
          <p:cNvPr id="5" name="Content Placeholder 4">
            <a:extLst>
              <a:ext uri="{FF2B5EF4-FFF2-40B4-BE49-F238E27FC236}">
                <a16:creationId xmlns:a16="http://schemas.microsoft.com/office/drawing/2014/main" id="{3C2B660A-C364-417A-B6D1-D9D25A357B51}"/>
              </a:ext>
            </a:extLst>
          </p:cNvPr>
          <p:cNvSpPr>
            <a:spLocks noGrp="1"/>
          </p:cNvSpPr>
          <p:nvPr>
            <p:ph idx="1"/>
          </p:nvPr>
        </p:nvSpPr>
        <p:spPr>
          <a:xfrm>
            <a:off x="2367271" y="3429000"/>
            <a:ext cx="8915400" cy="3777622"/>
          </a:xfrm>
        </p:spPr>
        <p:txBody>
          <a:bodyPr/>
          <a:lstStyle/>
          <a:p>
            <a:r>
              <a:rPr lang="en-IN" dirty="0">
                <a:hlinkClick r:id="rId2"/>
              </a:rPr>
              <a:t>https://docs.google.com/document/d/1uj-3c5yaplzkp4UN3wsBMGAAB9z4UlWRgLQtiNURdAY/edit?ts=5bd8b5cd</a:t>
            </a:r>
            <a:endParaRPr lang="en-IN" dirty="0"/>
          </a:p>
        </p:txBody>
      </p:sp>
    </p:spTree>
    <p:extLst>
      <p:ext uri="{BB962C8B-B14F-4D97-AF65-F5344CB8AC3E}">
        <p14:creationId xmlns:p14="http://schemas.microsoft.com/office/powerpoint/2010/main" val="1793531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04C6-4E2C-4C86-91C9-D0D0D268264C}"/>
              </a:ext>
            </a:extLst>
          </p:cNvPr>
          <p:cNvSpPr>
            <a:spLocks noGrp="1"/>
          </p:cNvSpPr>
          <p:nvPr>
            <p:ph type="title"/>
          </p:nvPr>
        </p:nvSpPr>
        <p:spPr>
          <a:xfrm>
            <a:off x="2131286" y="2310867"/>
            <a:ext cx="8911687" cy="1280890"/>
          </a:xfrm>
        </p:spPr>
        <p:txBody>
          <a:bodyPr>
            <a:normAutofit/>
          </a:bodyPr>
          <a:lstStyle/>
          <a:p>
            <a:r>
              <a:rPr lang="en-IN" sz="7200" dirty="0">
                <a:latin typeface="Arial Rounded MT Bold" panose="020F0704030504030204" pitchFamily="34" charset="0"/>
              </a:rPr>
              <a:t>Table Schemas</a:t>
            </a:r>
          </a:p>
        </p:txBody>
      </p:sp>
    </p:spTree>
    <p:extLst>
      <p:ext uri="{BB962C8B-B14F-4D97-AF65-F5344CB8AC3E}">
        <p14:creationId xmlns:p14="http://schemas.microsoft.com/office/powerpoint/2010/main" val="951054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EFBF-AE88-4527-8A5F-0AB8CAE7EA8D}"/>
              </a:ext>
            </a:extLst>
          </p:cNvPr>
          <p:cNvSpPr>
            <a:spLocks noGrp="1"/>
          </p:cNvSpPr>
          <p:nvPr>
            <p:ph type="title"/>
          </p:nvPr>
        </p:nvSpPr>
        <p:spPr>
          <a:xfrm>
            <a:off x="2326595" y="317090"/>
            <a:ext cx="8911687" cy="1280890"/>
          </a:xfrm>
        </p:spPr>
        <p:txBody>
          <a:bodyPr/>
          <a:lstStyle/>
          <a:p>
            <a:br>
              <a:rPr lang="en-IN" dirty="0"/>
            </a:br>
            <a:r>
              <a:rPr lang="en-IN" dirty="0"/>
              <a:t>fill_staff2_next</a:t>
            </a:r>
          </a:p>
        </p:txBody>
      </p:sp>
      <p:pic>
        <p:nvPicPr>
          <p:cNvPr id="5" name="Content Placeholder 4">
            <a:extLst>
              <a:ext uri="{FF2B5EF4-FFF2-40B4-BE49-F238E27FC236}">
                <a16:creationId xmlns:a16="http://schemas.microsoft.com/office/drawing/2014/main" id="{D8E3E492-D9D7-42A8-BB6F-1B6A2A09B920}"/>
              </a:ext>
            </a:extLst>
          </p:cNvPr>
          <p:cNvPicPr>
            <a:picLocks noGrp="1" noChangeAspect="1"/>
          </p:cNvPicPr>
          <p:nvPr>
            <p:ph idx="1"/>
          </p:nvPr>
        </p:nvPicPr>
        <p:blipFill>
          <a:blip r:embed="rId2"/>
          <a:stretch>
            <a:fillRect/>
          </a:stretch>
        </p:blipFill>
        <p:spPr>
          <a:xfrm>
            <a:off x="1562470" y="1597980"/>
            <a:ext cx="10120544" cy="5122415"/>
          </a:xfrm>
        </p:spPr>
      </p:pic>
    </p:spTree>
    <p:extLst>
      <p:ext uri="{BB962C8B-B14F-4D97-AF65-F5344CB8AC3E}">
        <p14:creationId xmlns:p14="http://schemas.microsoft.com/office/powerpoint/2010/main" val="54340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2C53C2-43F4-4E4A-A108-E99EC93BAA34}"/>
              </a:ext>
            </a:extLst>
          </p:cNvPr>
          <p:cNvSpPr>
            <a:spLocks noGrp="1"/>
          </p:cNvSpPr>
          <p:nvPr>
            <p:ph type="title"/>
          </p:nvPr>
        </p:nvSpPr>
        <p:spPr>
          <a:xfrm>
            <a:off x="1927099" y="269003"/>
            <a:ext cx="8911687" cy="1280890"/>
          </a:xfrm>
        </p:spPr>
        <p:txBody>
          <a:bodyPr/>
          <a:lstStyle/>
          <a:p>
            <a:r>
              <a:rPr lang="en-IN" dirty="0" err="1"/>
              <a:t>bank_detail</a:t>
            </a:r>
            <a:endParaRPr lang="en-IN" dirty="0"/>
          </a:p>
        </p:txBody>
      </p:sp>
      <p:pic>
        <p:nvPicPr>
          <p:cNvPr id="5" name="Content Placeholder 4">
            <a:extLst>
              <a:ext uri="{FF2B5EF4-FFF2-40B4-BE49-F238E27FC236}">
                <a16:creationId xmlns:a16="http://schemas.microsoft.com/office/drawing/2014/main" id="{CB633A76-734E-4AD1-86B7-03A10FEA2B1A}"/>
              </a:ext>
            </a:extLst>
          </p:cNvPr>
          <p:cNvPicPr>
            <a:picLocks noGrp="1" noChangeAspect="1"/>
          </p:cNvPicPr>
          <p:nvPr>
            <p:ph idx="4294967295"/>
          </p:nvPr>
        </p:nvPicPr>
        <p:blipFill>
          <a:blip r:embed="rId2"/>
          <a:stretch>
            <a:fillRect/>
          </a:stretch>
        </p:blipFill>
        <p:spPr>
          <a:xfrm>
            <a:off x="1764636" y="1447122"/>
            <a:ext cx="9074150" cy="5326063"/>
          </a:xfrm>
        </p:spPr>
      </p:pic>
    </p:spTree>
    <p:extLst>
      <p:ext uri="{BB962C8B-B14F-4D97-AF65-F5344CB8AC3E}">
        <p14:creationId xmlns:p14="http://schemas.microsoft.com/office/powerpoint/2010/main" val="2340660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A2AE95-BF6B-4B8A-B297-514419B766BF}"/>
              </a:ext>
            </a:extLst>
          </p:cNvPr>
          <p:cNvSpPr>
            <a:spLocks noGrp="1"/>
          </p:cNvSpPr>
          <p:nvPr>
            <p:ph type="title"/>
          </p:nvPr>
        </p:nvSpPr>
        <p:spPr>
          <a:xfrm>
            <a:off x="1953732" y="251247"/>
            <a:ext cx="8911687" cy="1280890"/>
          </a:xfrm>
        </p:spPr>
        <p:txBody>
          <a:bodyPr/>
          <a:lstStyle/>
          <a:p>
            <a:r>
              <a:rPr lang="en-IN" dirty="0" err="1"/>
              <a:t>applied_scho</a:t>
            </a:r>
            <a:endParaRPr lang="en-IN" dirty="0"/>
          </a:p>
        </p:txBody>
      </p:sp>
      <p:pic>
        <p:nvPicPr>
          <p:cNvPr id="5" name="Content Placeholder 4">
            <a:extLst>
              <a:ext uri="{FF2B5EF4-FFF2-40B4-BE49-F238E27FC236}">
                <a16:creationId xmlns:a16="http://schemas.microsoft.com/office/drawing/2014/main" id="{90807731-DB9C-4D2E-AD14-6C0ABF635D9B}"/>
              </a:ext>
            </a:extLst>
          </p:cNvPr>
          <p:cNvPicPr>
            <a:picLocks noGrp="1" noChangeAspect="1"/>
          </p:cNvPicPr>
          <p:nvPr>
            <p:ph idx="4294967295"/>
          </p:nvPr>
        </p:nvPicPr>
        <p:blipFill>
          <a:blip r:embed="rId2"/>
          <a:stretch>
            <a:fillRect/>
          </a:stretch>
        </p:blipFill>
        <p:spPr>
          <a:xfrm>
            <a:off x="1556231" y="1532137"/>
            <a:ext cx="8682037" cy="5262562"/>
          </a:xfrm>
        </p:spPr>
      </p:pic>
    </p:spTree>
    <p:extLst>
      <p:ext uri="{BB962C8B-B14F-4D97-AF65-F5344CB8AC3E}">
        <p14:creationId xmlns:p14="http://schemas.microsoft.com/office/powerpoint/2010/main" val="317197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CF78-AB54-4620-A3AF-FEA8C0390FA7}"/>
              </a:ext>
            </a:extLst>
          </p:cNvPr>
          <p:cNvSpPr>
            <a:spLocks noGrp="1"/>
          </p:cNvSpPr>
          <p:nvPr>
            <p:ph type="title"/>
          </p:nvPr>
        </p:nvSpPr>
        <p:spPr>
          <a:xfrm>
            <a:off x="2220063" y="2523931"/>
            <a:ext cx="8911687" cy="1280890"/>
          </a:xfrm>
        </p:spPr>
        <p:txBody>
          <a:bodyPr>
            <a:noAutofit/>
          </a:bodyPr>
          <a:lstStyle/>
          <a:p>
            <a:pPr algn="ctr"/>
            <a:r>
              <a:rPr lang="en-IN" sz="8000" dirty="0">
                <a:latin typeface="Arial Rounded MT Bold" panose="020F0704030504030204" pitchFamily="34" charset="0"/>
              </a:rPr>
              <a:t>CODE SNIPPETS</a:t>
            </a:r>
          </a:p>
        </p:txBody>
      </p:sp>
    </p:spTree>
    <p:extLst>
      <p:ext uri="{BB962C8B-B14F-4D97-AF65-F5344CB8AC3E}">
        <p14:creationId xmlns:p14="http://schemas.microsoft.com/office/powerpoint/2010/main" val="185638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6FC75-7D62-4669-A2A9-89500033C5FF}"/>
              </a:ext>
            </a:extLst>
          </p:cNvPr>
          <p:cNvPicPr>
            <a:picLocks noGrp="1" noChangeAspect="1"/>
          </p:cNvPicPr>
          <p:nvPr>
            <p:ph idx="1"/>
          </p:nvPr>
        </p:nvPicPr>
        <p:blipFill>
          <a:blip r:embed="rId2"/>
          <a:stretch>
            <a:fillRect/>
          </a:stretch>
        </p:blipFill>
        <p:spPr>
          <a:xfrm>
            <a:off x="1660124" y="807868"/>
            <a:ext cx="9925235" cy="5606249"/>
          </a:xfrm>
        </p:spPr>
      </p:pic>
    </p:spTree>
    <p:extLst>
      <p:ext uri="{BB962C8B-B14F-4D97-AF65-F5344CB8AC3E}">
        <p14:creationId xmlns:p14="http://schemas.microsoft.com/office/powerpoint/2010/main" val="274816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26188-1A0E-42A1-8D26-5464BCC7C332}"/>
              </a:ext>
            </a:extLst>
          </p:cNvPr>
          <p:cNvPicPr>
            <a:picLocks noChangeAspect="1"/>
          </p:cNvPicPr>
          <p:nvPr/>
        </p:nvPicPr>
        <p:blipFill>
          <a:blip r:embed="rId2"/>
          <a:stretch>
            <a:fillRect/>
          </a:stretch>
        </p:blipFill>
        <p:spPr>
          <a:xfrm>
            <a:off x="692458" y="1305017"/>
            <a:ext cx="10608816" cy="5344358"/>
          </a:xfrm>
          <a:prstGeom prst="rect">
            <a:avLst/>
          </a:prstGeom>
        </p:spPr>
      </p:pic>
    </p:spTree>
    <p:extLst>
      <p:ext uri="{BB962C8B-B14F-4D97-AF65-F5344CB8AC3E}">
        <p14:creationId xmlns:p14="http://schemas.microsoft.com/office/powerpoint/2010/main" val="3565608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77805-B00C-4A2D-9DDD-FBF86D16D494}"/>
              </a:ext>
            </a:extLst>
          </p:cNvPr>
          <p:cNvPicPr>
            <a:picLocks noGrp="1" noChangeAspect="1"/>
          </p:cNvPicPr>
          <p:nvPr>
            <p:ph idx="1"/>
          </p:nvPr>
        </p:nvPicPr>
        <p:blipFill>
          <a:blip r:embed="rId2"/>
          <a:stretch>
            <a:fillRect/>
          </a:stretch>
        </p:blipFill>
        <p:spPr>
          <a:xfrm>
            <a:off x="1775534" y="745725"/>
            <a:ext cx="9729078" cy="5903650"/>
          </a:xfrm>
        </p:spPr>
      </p:pic>
    </p:spTree>
    <p:extLst>
      <p:ext uri="{BB962C8B-B14F-4D97-AF65-F5344CB8AC3E}">
        <p14:creationId xmlns:p14="http://schemas.microsoft.com/office/powerpoint/2010/main" val="1251674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36B00E-E134-49EF-B792-BB03C146090F}"/>
              </a:ext>
            </a:extLst>
          </p:cNvPr>
          <p:cNvPicPr>
            <a:picLocks noGrp="1" noChangeAspect="1"/>
          </p:cNvPicPr>
          <p:nvPr>
            <p:ph idx="1"/>
          </p:nvPr>
        </p:nvPicPr>
        <p:blipFill>
          <a:blip r:embed="rId2"/>
          <a:stretch>
            <a:fillRect/>
          </a:stretch>
        </p:blipFill>
        <p:spPr>
          <a:xfrm>
            <a:off x="1615736" y="665825"/>
            <a:ext cx="9871969" cy="6036815"/>
          </a:xfrm>
        </p:spPr>
      </p:pic>
    </p:spTree>
    <p:extLst>
      <p:ext uri="{BB962C8B-B14F-4D97-AF65-F5344CB8AC3E}">
        <p14:creationId xmlns:p14="http://schemas.microsoft.com/office/powerpoint/2010/main" val="2933940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6C10-7EC2-41AD-9E47-0CF267BF8539}"/>
              </a:ext>
            </a:extLst>
          </p:cNvPr>
          <p:cNvSpPr>
            <a:spLocks noGrp="1"/>
          </p:cNvSpPr>
          <p:nvPr>
            <p:ph type="title"/>
          </p:nvPr>
        </p:nvSpPr>
        <p:spPr>
          <a:xfrm>
            <a:off x="1358929" y="1059116"/>
            <a:ext cx="8911687" cy="1280890"/>
          </a:xfrm>
        </p:spPr>
        <p:txBody>
          <a:bodyPr>
            <a:normAutofit/>
          </a:bodyPr>
          <a:lstStyle/>
          <a:p>
            <a:r>
              <a:rPr lang="en-IN" sz="4800" dirty="0">
                <a:latin typeface="Arial Rounded MT Bold" panose="020F0704030504030204" pitchFamily="34" charset="0"/>
              </a:rPr>
              <a:t>Functions</a:t>
            </a:r>
          </a:p>
        </p:txBody>
      </p:sp>
      <p:sp>
        <p:nvSpPr>
          <p:cNvPr id="3" name="Content Placeholder 2">
            <a:extLst>
              <a:ext uri="{FF2B5EF4-FFF2-40B4-BE49-F238E27FC236}">
                <a16:creationId xmlns:a16="http://schemas.microsoft.com/office/drawing/2014/main" id="{13009006-DA5A-4C2A-B1D1-2ED84951D23A}"/>
              </a:ext>
            </a:extLst>
          </p:cNvPr>
          <p:cNvSpPr>
            <a:spLocks noGrp="1"/>
          </p:cNvSpPr>
          <p:nvPr>
            <p:ph idx="1"/>
          </p:nvPr>
        </p:nvSpPr>
        <p:spPr/>
        <p:txBody>
          <a:bodyPr/>
          <a:lstStyle/>
          <a:p>
            <a:r>
              <a:rPr lang="en-IN" sz="2000" dirty="0"/>
              <a:t>Two users are there,student and admin.</a:t>
            </a:r>
          </a:p>
          <a:p>
            <a:r>
              <a:rPr lang="en-IN" sz="2000" dirty="0"/>
              <a:t>The student’s information is asked just once and then stored in the database for further uses.</a:t>
            </a:r>
          </a:p>
          <a:p>
            <a:r>
              <a:rPr lang="en-IN" sz="2000" dirty="0"/>
              <a:t>All the details of available,upcoming and received scholarships can be viewed by the student.</a:t>
            </a:r>
          </a:p>
          <a:p>
            <a:r>
              <a:rPr lang="en-IN" sz="2000" dirty="0"/>
              <a:t>The student can apply for the available scholarships and can check the status of the scholarships i.e. if the scholarship is accepted,rejected or still in progress.</a:t>
            </a:r>
          </a:p>
          <a:p>
            <a:r>
              <a:rPr lang="en-IN" sz="2000" dirty="0"/>
              <a:t>Records can be retrieved when needed.</a:t>
            </a:r>
          </a:p>
          <a:p>
            <a:pPr marL="0" indent="0">
              <a:buNone/>
            </a:pPr>
            <a:endParaRPr lang="en-IN" dirty="0"/>
          </a:p>
        </p:txBody>
      </p:sp>
    </p:spTree>
    <p:extLst>
      <p:ext uri="{BB962C8B-B14F-4D97-AF65-F5344CB8AC3E}">
        <p14:creationId xmlns:p14="http://schemas.microsoft.com/office/powerpoint/2010/main" val="392531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FC540D-FE8D-408A-8BD1-B1F82FD43786}"/>
              </a:ext>
            </a:extLst>
          </p:cNvPr>
          <p:cNvPicPr>
            <a:picLocks noGrp="1" noChangeAspect="1"/>
          </p:cNvPicPr>
          <p:nvPr>
            <p:ph idx="1"/>
          </p:nvPr>
        </p:nvPicPr>
        <p:blipFill>
          <a:blip r:embed="rId2"/>
          <a:stretch>
            <a:fillRect/>
          </a:stretch>
        </p:blipFill>
        <p:spPr>
          <a:xfrm>
            <a:off x="1988598" y="790113"/>
            <a:ext cx="9525740" cy="5752730"/>
          </a:xfrm>
        </p:spPr>
      </p:pic>
    </p:spTree>
    <p:extLst>
      <p:ext uri="{BB962C8B-B14F-4D97-AF65-F5344CB8AC3E}">
        <p14:creationId xmlns:p14="http://schemas.microsoft.com/office/powerpoint/2010/main" val="44039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B7DE-23BE-4589-88AB-A0CB7F672CED}"/>
              </a:ext>
            </a:extLst>
          </p:cNvPr>
          <p:cNvSpPr>
            <a:spLocks noGrp="1"/>
          </p:cNvSpPr>
          <p:nvPr>
            <p:ph type="title"/>
          </p:nvPr>
        </p:nvSpPr>
        <p:spPr>
          <a:xfrm>
            <a:off x="5034285" y="3152538"/>
            <a:ext cx="8911687" cy="2706723"/>
          </a:xfrm>
        </p:spPr>
        <p:txBody>
          <a:bodyPr>
            <a:normAutofit/>
          </a:bodyPr>
          <a:lstStyle/>
          <a:p>
            <a:r>
              <a:rPr lang="en-IN" sz="7200" b="1" dirty="0">
                <a:ln w="22225">
                  <a:solidFill>
                    <a:schemeClr val="accent2"/>
                  </a:solidFill>
                  <a:prstDash val="solid"/>
                </a:ln>
                <a:solidFill>
                  <a:schemeClr val="accent3">
                    <a:lumMod val="60000"/>
                    <a:lumOff val="40000"/>
                  </a:schemeClr>
                </a:solidFill>
                <a:latin typeface="Comic Sans MS" panose="030F0702030302020204" pitchFamily="66" charset="0"/>
              </a:rPr>
              <a:t>Thank you..</a:t>
            </a:r>
          </a:p>
        </p:txBody>
      </p:sp>
    </p:spTree>
    <p:extLst>
      <p:ext uri="{BB962C8B-B14F-4D97-AF65-F5344CB8AC3E}">
        <p14:creationId xmlns:p14="http://schemas.microsoft.com/office/powerpoint/2010/main" val="363341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968-E69A-4062-89EF-D429F76368AE}"/>
              </a:ext>
            </a:extLst>
          </p:cNvPr>
          <p:cNvSpPr>
            <a:spLocks noGrp="1"/>
          </p:cNvSpPr>
          <p:nvPr>
            <p:ph type="title"/>
          </p:nvPr>
        </p:nvSpPr>
        <p:spPr>
          <a:xfrm>
            <a:off x="1385563" y="1023605"/>
            <a:ext cx="8911687" cy="1280890"/>
          </a:xfrm>
        </p:spPr>
        <p:txBody>
          <a:bodyPr>
            <a:normAutofit/>
          </a:bodyPr>
          <a:lstStyle/>
          <a:p>
            <a:r>
              <a:rPr lang="en-IN" sz="4800" dirty="0">
                <a:latin typeface="Arial Rounded MT Bold" panose="020F0704030504030204" pitchFamily="34" charset="0"/>
              </a:rPr>
              <a:t>Database</a:t>
            </a:r>
          </a:p>
        </p:txBody>
      </p:sp>
      <p:sp>
        <p:nvSpPr>
          <p:cNvPr id="3" name="Content Placeholder 2">
            <a:extLst>
              <a:ext uri="{FF2B5EF4-FFF2-40B4-BE49-F238E27FC236}">
                <a16:creationId xmlns:a16="http://schemas.microsoft.com/office/drawing/2014/main" id="{75D6B04E-ED1B-4F50-9394-B54EEB69DBCB}"/>
              </a:ext>
            </a:extLst>
          </p:cNvPr>
          <p:cNvSpPr>
            <a:spLocks noGrp="1"/>
          </p:cNvSpPr>
          <p:nvPr>
            <p:ph idx="1"/>
          </p:nvPr>
        </p:nvSpPr>
        <p:spPr>
          <a:xfrm>
            <a:off x="1571348" y="1908699"/>
            <a:ext cx="10475650" cy="4949301"/>
          </a:xfrm>
        </p:spPr>
        <p:txBody>
          <a:bodyPr>
            <a:normAutofit/>
          </a:bodyPr>
          <a:lstStyle/>
          <a:p>
            <a:pPr lvl="0"/>
            <a:r>
              <a:rPr lang="en-IN" b="1" dirty="0"/>
              <a:t>Account Management</a:t>
            </a:r>
            <a:endParaRPr lang="en-IN" dirty="0"/>
          </a:p>
          <a:p>
            <a:pPr marL="0" indent="0">
              <a:buNone/>
            </a:pPr>
            <a:r>
              <a:rPr lang="en-IN" dirty="0"/>
              <a:t>Each Account row shall have the following mandatory information:Username,password.</a:t>
            </a:r>
          </a:p>
          <a:p>
            <a:pPr lvl="0"/>
            <a:r>
              <a:rPr lang="en-IN" b="1" dirty="0"/>
              <a:t>Student Information</a:t>
            </a:r>
          </a:p>
          <a:p>
            <a:pPr marL="0" lvl="0" indent="0">
              <a:buNone/>
            </a:pPr>
            <a:r>
              <a:rPr lang="en-IN" dirty="0"/>
              <a:t>Each student shall have the following mandatory information:Name,parent’s name,date of birth,address,state,category,family income,college name,region,economic group,bank details,educational details,document uploads.</a:t>
            </a:r>
          </a:p>
          <a:p>
            <a:pPr lvl="0"/>
            <a:r>
              <a:rPr lang="en-IN" b="1" dirty="0"/>
              <a:t>Scholarship Information</a:t>
            </a:r>
          </a:p>
          <a:p>
            <a:pPr marL="0" lvl="0" indent="0">
              <a:buNone/>
            </a:pPr>
            <a:r>
              <a:rPr lang="en-IN" dirty="0"/>
              <a:t>Each scholarship shall have the following mandatory information:Name,total fund,amount per student,available scholarships,constraints i.e. age,economic group,category,etc.</a:t>
            </a:r>
          </a:p>
          <a:p>
            <a:pPr lvl="0"/>
            <a:r>
              <a:rPr lang="en-IN" b="1" dirty="0"/>
              <a:t>Status of the Scholarship</a:t>
            </a:r>
            <a:endParaRPr lang="en-IN" dirty="0"/>
          </a:p>
          <a:p>
            <a:pPr marL="0" indent="0">
              <a:buNone/>
            </a:pPr>
            <a:r>
              <a:rPr lang="en-IN" dirty="0"/>
              <a:t>Each status row shall have either of these three values along with scholarship id,scholarship name,student’s name and username : accepted,rejected or ‘in progress’.</a:t>
            </a:r>
          </a:p>
          <a:p>
            <a:pPr marL="0" indent="0">
              <a:buNone/>
            </a:pPr>
            <a:endParaRPr lang="en-IN" dirty="0"/>
          </a:p>
          <a:p>
            <a:endParaRPr lang="en-IN" dirty="0"/>
          </a:p>
        </p:txBody>
      </p:sp>
    </p:spTree>
    <p:extLst>
      <p:ext uri="{BB962C8B-B14F-4D97-AF65-F5344CB8AC3E}">
        <p14:creationId xmlns:p14="http://schemas.microsoft.com/office/powerpoint/2010/main" val="161199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AC64-109B-404C-83BB-00339F2460A0}"/>
              </a:ext>
            </a:extLst>
          </p:cNvPr>
          <p:cNvSpPr>
            <a:spLocks noGrp="1"/>
          </p:cNvSpPr>
          <p:nvPr>
            <p:ph type="title"/>
          </p:nvPr>
        </p:nvSpPr>
        <p:spPr>
          <a:xfrm>
            <a:off x="1429950" y="946778"/>
            <a:ext cx="8911687" cy="1280890"/>
          </a:xfrm>
        </p:spPr>
        <p:txBody>
          <a:bodyPr>
            <a:normAutofit/>
          </a:bodyPr>
          <a:lstStyle/>
          <a:p>
            <a:r>
              <a:rPr lang="en-IN" sz="4800" dirty="0">
                <a:latin typeface="Arial Rounded MT Bold" panose="020F0704030504030204" pitchFamily="34" charset="0"/>
              </a:rPr>
              <a:t>Modules</a:t>
            </a:r>
          </a:p>
        </p:txBody>
      </p:sp>
      <p:sp>
        <p:nvSpPr>
          <p:cNvPr id="3" name="Content Placeholder 2">
            <a:extLst>
              <a:ext uri="{FF2B5EF4-FFF2-40B4-BE49-F238E27FC236}">
                <a16:creationId xmlns:a16="http://schemas.microsoft.com/office/drawing/2014/main" id="{951BD6C3-6A00-4F37-86F1-453B726334AE}"/>
              </a:ext>
            </a:extLst>
          </p:cNvPr>
          <p:cNvSpPr>
            <a:spLocks noGrp="1"/>
          </p:cNvSpPr>
          <p:nvPr>
            <p:ph idx="1"/>
          </p:nvPr>
        </p:nvSpPr>
        <p:spPr>
          <a:xfrm>
            <a:off x="1850363" y="1873188"/>
            <a:ext cx="10279494" cy="4825014"/>
          </a:xfrm>
        </p:spPr>
        <p:txBody>
          <a:bodyPr>
            <a:normAutofit fontScale="92500" lnSpcReduction="10000"/>
          </a:bodyPr>
          <a:lstStyle/>
          <a:p>
            <a:r>
              <a:rPr lang="en-IN" b="1" u="sng" dirty="0"/>
              <a:t>Admin Module :</a:t>
            </a:r>
            <a:endParaRPr lang="en-IN" dirty="0"/>
          </a:p>
          <a:p>
            <a:pPr marL="0" indent="0">
              <a:buNone/>
            </a:pPr>
            <a:r>
              <a:rPr lang="en-IN" dirty="0"/>
              <a:t>Functionalities -</a:t>
            </a:r>
          </a:p>
          <a:p>
            <a:pPr lvl="0">
              <a:buFont typeface="Wingdings" panose="05000000000000000000" pitchFamily="2" charset="2"/>
              <a:buChar char="Ø"/>
            </a:pPr>
            <a:r>
              <a:rPr lang="en-IN" dirty="0"/>
              <a:t>Add  new scholarships to the Portal.</a:t>
            </a:r>
          </a:p>
          <a:p>
            <a:pPr>
              <a:buFont typeface="Wingdings" panose="05000000000000000000" pitchFamily="2" charset="2"/>
              <a:buChar char="Ø"/>
            </a:pPr>
            <a:r>
              <a:rPr lang="en-IN" dirty="0"/>
              <a:t>View the scholarships applied by the students.</a:t>
            </a:r>
          </a:p>
          <a:p>
            <a:pPr lvl="0">
              <a:buFont typeface="Wingdings" panose="05000000000000000000" pitchFamily="2" charset="2"/>
              <a:buChar char="Ø"/>
            </a:pPr>
            <a:r>
              <a:rPr lang="en-IN" dirty="0"/>
              <a:t>Verify the scholarships of the students and hand it over to the eligible candidates.</a:t>
            </a:r>
          </a:p>
          <a:p>
            <a:r>
              <a:rPr lang="en-IN" b="1" u="sng" dirty="0"/>
              <a:t>Student Module :</a:t>
            </a:r>
            <a:endParaRPr lang="en-IN" dirty="0"/>
          </a:p>
          <a:p>
            <a:pPr marL="0" indent="0">
              <a:buNone/>
            </a:pPr>
            <a:r>
              <a:rPr lang="en-IN" dirty="0"/>
              <a:t>Functionalities -</a:t>
            </a:r>
          </a:p>
          <a:p>
            <a:pPr lvl="0">
              <a:buFont typeface="Wingdings" panose="05000000000000000000" pitchFamily="2" charset="2"/>
              <a:buChar char="Ø"/>
            </a:pPr>
            <a:r>
              <a:rPr lang="en-IN" dirty="0"/>
              <a:t>Enter the information so that it can be saved into the database.</a:t>
            </a:r>
          </a:p>
          <a:p>
            <a:pPr lvl="0">
              <a:buFont typeface="Wingdings" panose="05000000000000000000" pitchFamily="2" charset="2"/>
              <a:buChar char="Ø"/>
            </a:pPr>
            <a:r>
              <a:rPr lang="en-IN" dirty="0"/>
              <a:t>Update profile or account settings.</a:t>
            </a:r>
          </a:p>
          <a:p>
            <a:pPr lvl="0">
              <a:buFont typeface="Wingdings" panose="05000000000000000000" pitchFamily="2" charset="2"/>
              <a:buChar char="Ø"/>
            </a:pPr>
            <a:r>
              <a:rPr lang="en-IN" dirty="0"/>
              <a:t>Apply for the scholarships.</a:t>
            </a:r>
          </a:p>
          <a:p>
            <a:pPr lvl="0">
              <a:buFont typeface="Wingdings" panose="05000000000000000000" pitchFamily="2" charset="2"/>
              <a:buChar char="Ø"/>
            </a:pPr>
            <a:r>
              <a:rPr lang="en-IN" dirty="0"/>
              <a:t>View all scholarship details and the eligibility criteria.</a:t>
            </a:r>
          </a:p>
          <a:p>
            <a:pPr lvl="0">
              <a:buFont typeface="Wingdings" panose="05000000000000000000" pitchFamily="2" charset="2"/>
              <a:buChar char="Ø"/>
            </a:pPr>
            <a:r>
              <a:rPr lang="en-IN" dirty="0"/>
              <a:t>View scholarship status.</a:t>
            </a:r>
          </a:p>
          <a:p>
            <a:pPr lvl="0">
              <a:buFont typeface="Wingdings" panose="05000000000000000000" pitchFamily="2" charset="2"/>
              <a:buChar char="Ø"/>
            </a:pPr>
            <a:r>
              <a:rPr lang="en-IN" dirty="0"/>
              <a:t>View received,upcoming and available scholarships</a:t>
            </a:r>
          </a:p>
          <a:p>
            <a:endParaRPr lang="en-IN" dirty="0"/>
          </a:p>
        </p:txBody>
      </p:sp>
    </p:spTree>
    <p:extLst>
      <p:ext uri="{BB962C8B-B14F-4D97-AF65-F5344CB8AC3E}">
        <p14:creationId xmlns:p14="http://schemas.microsoft.com/office/powerpoint/2010/main" val="74994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6B89-3AA8-4C1B-937A-F928F9259678}"/>
              </a:ext>
            </a:extLst>
          </p:cNvPr>
          <p:cNvSpPr>
            <a:spLocks noGrp="1"/>
          </p:cNvSpPr>
          <p:nvPr>
            <p:ph type="title"/>
          </p:nvPr>
        </p:nvSpPr>
        <p:spPr>
          <a:xfrm>
            <a:off x="1571993" y="506481"/>
            <a:ext cx="8911687" cy="1280890"/>
          </a:xfrm>
        </p:spPr>
        <p:txBody>
          <a:bodyPr>
            <a:normAutofit/>
          </a:bodyPr>
          <a:lstStyle/>
          <a:p>
            <a:r>
              <a:rPr lang="en-IN" sz="4800" dirty="0">
                <a:latin typeface="Arial Rounded MT Bold" panose="020F0704030504030204" pitchFamily="34" charset="0"/>
              </a:rPr>
              <a:t>Home Page</a:t>
            </a:r>
          </a:p>
        </p:txBody>
      </p:sp>
      <p:pic>
        <p:nvPicPr>
          <p:cNvPr id="5" name="Content Placeholder 4">
            <a:extLst>
              <a:ext uri="{FF2B5EF4-FFF2-40B4-BE49-F238E27FC236}">
                <a16:creationId xmlns:a16="http://schemas.microsoft.com/office/drawing/2014/main" id="{4402D6F0-98F0-457D-9605-F95B6B34690E}"/>
              </a:ext>
            </a:extLst>
          </p:cNvPr>
          <p:cNvPicPr>
            <a:picLocks noGrp="1" noChangeAspect="1"/>
          </p:cNvPicPr>
          <p:nvPr>
            <p:ph idx="1"/>
          </p:nvPr>
        </p:nvPicPr>
        <p:blipFill>
          <a:blip r:embed="rId2"/>
          <a:stretch>
            <a:fillRect/>
          </a:stretch>
        </p:blipFill>
        <p:spPr>
          <a:xfrm>
            <a:off x="1083075" y="1562470"/>
            <a:ext cx="10315853" cy="5015883"/>
          </a:xfrm>
        </p:spPr>
      </p:pic>
    </p:spTree>
    <p:extLst>
      <p:ext uri="{BB962C8B-B14F-4D97-AF65-F5344CB8AC3E}">
        <p14:creationId xmlns:p14="http://schemas.microsoft.com/office/powerpoint/2010/main" val="90608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2BEA-88B2-4784-8692-76D8048035F7}"/>
              </a:ext>
            </a:extLst>
          </p:cNvPr>
          <p:cNvSpPr>
            <a:spLocks noGrp="1"/>
          </p:cNvSpPr>
          <p:nvPr>
            <p:ph type="title"/>
          </p:nvPr>
        </p:nvSpPr>
        <p:spPr>
          <a:xfrm>
            <a:off x="1640156" y="517578"/>
            <a:ext cx="8911687" cy="1280890"/>
          </a:xfrm>
        </p:spPr>
        <p:txBody>
          <a:bodyPr>
            <a:normAutofit/>
          </a:bodyPr>
          <a:lstStyle/>
          <a:p>
            <a:r>
              <a:rPr lang="en-IN" sz="4800" dirty="0">
                <a:solidFill>
                  <a:srgbClr val="0070C0"/>
                </a:solidFill>
                <a:latin typeface="Arial Rounded MT Bold" panose="020F0704030504030204" pitchFamily="34" charset="0"/>
              </a:rPr>
              <a:t>Login Page</a:t>
            </a:r>
          </a:p>
        </p:txBody>
      </p:sp>
      <p:pic>
        <p:nvPicPr>
          <p:cNvPr id="5" name="Content Placeholder 4">
            <a:extLst>
              <a:ext uri="{FF2B5EF4-FFF2-40B4-BE49-F238E27FC236}">
                <a16:creationId xmlns:a16="http://schemas.microsoft.com/office/drawing/2014/main" id="{9AD75882-A4FF-48F5-BAEA-5D66F8DB59DE}"/>
              </a:ext>
            </a:extLst>
          </p:cNvPr>
          <p:cNvPicPr>
            <a:picLocks noGrp="1" noChangeAspect="1"/>
          </p:cNvPicPr>
          <p:nvPr>
            <p:ph idx="1"/>
          </p:nvPr>
        </p:nvPicPr>
        <p:blipFill>
          <a:blip r:embed="rId2"/>
          <a:stretch>
            <a:fillRect/>
          </a:stretch>
        </p:blipFill>
        <p:spPr>
          <a:xfrm>
            <a:off x="1180730" y="1491449"/>
            <a:ext cx="10440139" cy="5042516"/>
          </a:xfrm>
        </p:spPr>
      </p:pic>
    </p:spTree>
    <p:extLst>
      <p:ext uri="{BB962C8B-B14F-4D97-AF65-F5344CB8AC3E}">
        <p14:creationId xmlns:p14="http://schemas.microsoft.com/office/powerpoint/2010/main" val="421191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D4D2-9349-4BA0-B14B-258B3A9BE144}"/>
              </a:ext>
            </a:extLst>
          </p:cNvPr>
          <p:cNvSpPr>
            <a:spLocks noGrp="1"/>
          </p:cNvSpPr>
          <p:nvPr>
            <p:ph type="title"/>
          </p:nvPr>
        </p:nvSpPr>
        <p:spPr>
          <a:xfrm>
            <a:off x="1640156" y="570844"/>
            <a:ext cx="8911687" cy="1280890"/>
          </a:xfrm>
        </p:spPr>
        <p:txBody>
          <a:bodyPr>
            <a:normAutofit/>
          </a:bodyPr>
          <a:lstStyle/>
          <a:p>
            <a:r>
              <a:rPr lang="en-IN" sz="4800" dirty="0">
                <a:latin typeface="Arial Rounded MT Bold" panose="020F0704030504030204" pitchFamily="34" charset="0"/>
              </a:rPr>
              <a:t>Register Page</a:t>
            </a:r>
          </a:p>
        </p:txBody>
      </p:sp>
      <p:pic>
        <p:nvPicPr>
          <p:cNvPr id="5" name="Content Placeholder 4">
            <a:extLst>
              <a:ext uri="{FF2B5EF4-FFF2-40B4-BE49-F238E27FC236}">
                <a16:creationId xmlns:a16="http://schemas.microsoft.com/office/drawing/2014/main" id="{8FCF171C-4D34-48DF-80F5-A36F654DD86C}"/>
              </a:ext>
            </a:extLst>
          </p:cNvPr>
          <p:cNvPicPr>
            <a:picLocks noGrp="1" noChangeAspect="1"/>
          </p:cNvPicPr>
          <p:nvPr>
            <p:ph idx="1"/>
          </p:nvPr>
        </p:nvPicPr>
        <p:blipFill>
          <a:blip r:embed="rId2"/>
          <a:stretch>
            <a:fillRect/>
          </a:stretch>
        </p:blipFill>
        <p:spPr>
          <a:xfrm>
            <a:off x="1349406" y="1473693"/>
            <a:ext cx="10209320" cy="5175682"/>
          </a:xfrm>
        </p:spPr>
      </p:pic>
    </p:spTree>
    <p:extLst>
      <p:ext uri="{BB962C8B-B14F-4D97-AF65-F5344CB8AC3E}">
        <p14:creationId xmlns:p14="http://schemas.microsoft.com/office/powerpoint/2010/main" val="118114505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186</TotalTime>
  <Words>549</Words>
  <Application>Microsoft Office PowerPoint</Application>
  <PresentationFormat>Widescreen</PresentationFormat>
  <Paragraphs>70</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Algerian</vt:lpstr>
      <vt:lpstr>Arial</vt:lpstr>
      <vt:lpstr>Arial Black</vt:lpstr>
      <vt:lpstr>Arial Rounded MT Bold</vt:lpstr>
      <vt:lpstr>Castellar</vt:lpstr>
      <vt:lpstr>Century Gothic</vt:lpstr>
      <vt:lpstr>Comic Sans MS</vt:lpstr>
      <vt:lpstr>Wingdings</vt:lpstr>
      <vt:lpstr>Wingdings 3</vt:lpstr>
      <vt:lpstr>Wisp</vt:lpstr>
      <vt:lpstr>   Database Management System    SAKSHAM</vt:lpstr>
      <vt:lpstr>SAKSHAM</vt:lpstr>
      <vt:lpstr>   Introduction</vt:lpstr>
      <vt:lpstr>Functions</vt:lpstr>
      <vt:lpstr>Database</vt:lpstr>
      <vt:lpstr>Modules</vt:lpstr>
      <vt:lpstr>Home Page</vt:lpstr>
      <vt:lpstr>Login Page</vt:lpstr>
      <vt:lpstr>Register Page</vt:lpstr>
      <vt:lpstr>How to change password</vt:lpstr>
      <vt:lpstr>Dynamic Dashboard</vt:lpstr>
      <vt:lpstr> Reviews..</vt:lpstr>
      <vt:lpstr>How to ask queries..</vt:lpstr>
      <vt:lpstr>Functionalities of Student user</vt:lpstr>
      <vt:lpstr>Student Profile Page</vt:lpstr>
      <vt:lpstr>Fill/Edit Student’s Information</vt:lpstr>
      <vt:lpstr>View available/upcoming scholarships</vt:lpstr>
      <vt:lpstr>View Scholarship’s details</vt:lpstr>
      <vt:lpstr>Apply for scholarships</vt:lpstr>
      <vt:lpstr>Check Status</vt:lpstr>
      <vt:lpstr>My Profile</vt:lpstr>
      <vt:lpstr>Rate the website</vt:lpstr>
      <vt:lpstr>Functionalities of Admin User</vt:lpstr>
      <vt:lpstr>Admin Profile Page</vt:lpstr>
      <vt:lpstr>Add a Scholarship</vt:lpstr>
      <vt:lpstr>View applied scholarships</vt:lpstr>
      <vt:lpstr>Verify Scholarships</vt:lpstr>
      <vt:lpstr>Scholarship accepted/rejected</vt:lpstr>
      <vt:lpstr>Answer Queries</vt:lpstr>
      <vt:lpstr>ER Diagrams</vt:lpstr>
      <vt:lpstr>Table Schemas</vt:lpstr>
      <vt:lpstr> fill_staff2_next</vt:lpstr>
      <vt:lpstr>bank_detail</vt:lpstr>
      <vt:lpstr>applied_scho</vt:lpstr>
      <vt:lpstr>CODE SNIPPETS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Sakshi Maheshwari</dc:creator>
  <cp:lastModifiedBy>Sakshi Maheshwari</cp:lastModifiedBy>
  <cp:revision>20</cp:revision>
  <dcterms:created xsi:type="dcterms:W3CDTF">2018-10-31T07:04:26Z</dcterms:created>
  <dcterms:modified xsi:type="dcterms:W3CDTF">2018-10-31T10:24:51Z</dcterms:modified>
</cp:coreProperties>
</file>